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sldIdLst>
    <p:sldId id="335" r:id="rId2"/>
    <p:sldId id="336" r:id="rId3"/>
    <p:sldId id="337" r:id="rId4"/>
    <p:sldId id="340" r:id="rId5"/>
    <p:sldId id="341" r:id="rId6"/>
    <p:sldId id="342" r:id="rId7"/>
    <p:sldId id="343" r:id="rId8"/>
    <p:sldId id="338" r:id="rId9"/>
    <p:sldId id="339" r:id="rId10"/>
    <p:sldId id="344" r:id="rId11"/>
    <p:sldId id="345" r:id="rId12"/>
    <p:sldId id="346" r:id="rId13"/>
    <p:sldId id="349" r:id="rId14"/>
    <p:sldId id="350" r:id="rId15"/>
  </p:sldIdLst>
  <p:sldSz cx="12192000" cy="6858000"/>
  <p:notesSz cx="7010400" cy="92964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 autoAdjust="0"/>
    <p:restoredTop sz="94660"/>
  </p:normalViewPr>
  <p:slideViewPr>
    <p:cSldViewPr snapToGrid="0">
      <p:cViewPr varScale="1">
        <p:scale>
          <a:sx n="68" d="100"/>
          <a:sy n="68" d="100"/>
        </p:scale>
        <p:origin x="-588" y="-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6F0449F-0707-4F52-B852-27E587B87F3C}" type="datetimeFigureOut">
              <a:rPr lang="hu-HU" smtClean="0"/>
              <a:pPr/>
              <a:t>2024. 04. 02.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F7D378B-92ED-4931-9D90-4393D9F5B64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4465902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12D0C-5944-4665-AABA-1706177D877E}" type="datetime1">
              <a:rPr lang="hu-HU" smtClean="0"/>
              <a:pPr/>
              <a:t>2024. 04. 02.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D38B8-EAD2-417D-BA13-A2A02F82868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802093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3C2CD-0536-4343-9661-3DA571366CF9}" type="datetime1">
              <a:rPr lang="hu-HU" smtClean="0"/>
              <a:pPr/>
              <a:t>2024. 04. 02.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D38B8-EAD2-417D-BA13-A2A02F82868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727979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20603-6D02-4070-B43B-0E132511B76C}" type="datetime1">
              <a:rPr lang="hu-HU" smtClean="0"/>
              <a:pPr/>
              <a:t>2024. 04. 02.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D38B8-EAD2-417D-BA13-A2A02F82868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579337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7FFF1-00B7-40FF-8E5B-FAA7B505A0AA}" type="datetime1">
              <a:rPr lang="hu-HU" smtClean="0"/>
              <a:pPr/>
              <a:t>2024. 04. 02.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D38B8-EAD2-417D-BA13-A2A02F82868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033236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3044F-99AB-47BD-9DDA-0DCC56BF035F}" type="datetime1">
              <a:rPr lang="hu-HU" smtClean="0"/>
              <a:pPr/>
              <a:t>2024. 04. 02.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D38B8-EAD2-417D-BA13-A2A02F82868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4119229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0C25F-392E-41D8-B15C-550CE17E4A1B}" type="datetime1">
              <a:rPr lang="hu-HU" smtClean="0"/>
              <a:pPr/>
              <a:t>2024. 04. 02.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D38B8-EAD2-417D-BA13-A2A02F82868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429656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C4CC9-301E-47D5-BBDB-B6DEFC527712}" type="datetime1">
              <a:rPr lang="hu-HU" smtClean="0"/>
              <a:pPr/>
              <a:t>2024. 04. 02.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D38B8-EAD2-417D-BA13-A2A02F82868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553118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A4752-781B-4C4B-A039-E8ABBB81816C}" type="datetime1">
              <a:rPr lang="hu-HU" smtClean="0"/>
              <a:pPr/>
              <a:t>2024. 04. 02.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D38B8-EAD2-417D-BA13-A2A02F82868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615461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A5DA2-EA62-4C5F-9CBC-BB126C3C82F5}" type="datetime1">
              <a:rPr lang="hu-HU" smtClean="0"/>
              <a:pPr/>
              <a:t>2024. 04. 02.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D38B8-EAD2-417D-BA13-A2A02F82868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998932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BA8AC-1C4B-4FDB-8064-5F6616219CF2}" type="datetime1">
              <a:rPr lang="hu-HU" smtClean="0"/>
              <a:pPr/>
              <a:t>2024. 04. 02.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D38B8-EAD2-417D-BA13-A2A02F82868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965181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64AA1-35C1-44C7-A5FB-980E543DA07D}" type="datetime1">
              <a:rPr lang="hu-HU" smtClean="0"/>
              <a:pPr/>
              <a:t>2024. 04. 02.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D38B8-EAD2-417D-BA13-A2A02F82868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568184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C04152-5CA0-455C-B654-63CFA3997938}" type="datetime1">
              <a:rPr lang="hu-HU" smtClean="0"/>
              <a:pPr/>
              <a:t>2024. 04. 02.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6D38B8-EAD2-417D-BA13-A2A02F82868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636234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496568" y="4388422"/>
            <a:ext cx="9144000" cy="2112962"/>
          </a:xfrm>
        </p:spPr>
        <p:txBody>
          <a:bodyPr>
            <a:normAutofit/>
          </a:bodyPr>
          <a:lstStyle/>
          <a:p>
            <a:r>
              <a:rPr lang="hu-HU" b="1" dirty="0">
                <a:latin typeface="Book Antiqua" panose="02040602050305030304" pitchFamily="18" charset="0"/>
              </a:rPr>
              <a:t> Építési engedély kérelmek benyújtása, hiánypótlási felhívás megválaszolása, engedélyek átvétele a SZÜF felületen (VIKI 3)</a:t>
            </a:r>
          </a:p>
          <a:p>
            <a:r>
              <a:rPr lang="hu-HU" sz="2000" b="1" dirty="0" smtClean="0">
                <a:latin typeface="Book Antiqua" panose="02040602050305030304" pitchFamily="18" charset="0"/>
              </a:rPr>
              <a:t>Rácz Imre</a:t>
            </a:r>
          </a:p>
          <a:p>
            <a:endParaRPr lang="hu-HU" sz="2000" b="1" dirty="0" smtClean="0">
              <a:latin typeface="Book Antiqua" panose="02040602050305030304" pitchFamily="18" charset="0"/>
            </a:endParaRPr>
          </a:p>
          <a:p>
            <a:r>
              <a:rPr lang="hu-HU" sz="2000" b="1" dirty="0" smtClean="0">
                <a:latin typeface="Book Antiqua" panose="02040602050305030304" pitchFamily="18" charset="0"/>
              </a:rPr>
              <a:t>2024</a:t>
            </a:r>
            <a:r>
              <a:rPr lang="hu-HU" sz="2000" b="1" dirty="0">
                <a:latin typeface="Book Antiqua" panose="02040602050305030304" pitchFamily="18" charset="0"/>
              </a:rPr>
              <a:t>. m</a:t>
            </a:r>
            <a:r>
              <a:rPr lang="hu-HU" sz="2000" b="1" dirty="0" smtClean="0">
                <a:latin typeface="Book Antiqua" panose="02040602050305030304" pitchFamily="18" charset="0"/>
              </a:rPr>
              <a:t>árcius 27.</a:t>
            </a:r>
            <a:endParaRPr lang="hu-HU" sz="2000" b="1" dirty="0">
              <a:latin typeface="Book Antiqua" panose="02040602050305030304" pitchFamily="18" charset="0"/>
            </a:endParaRPr>
          </a:p>
          <a:p>
            <a:endParaRPr lang="hu-HU" sz="1800" dirty="0">
              <a:latin typeface="Book Antiqua" panose="02040602050305030304" pitchFamily="18" charset="0"/>
            </a:endParaRPr>
          </a:p>
          <a:p>
            <a:endParaRPr lang="hu-HU" dirty="0">
              <a:latin typeface="Book Antiqua" panose="02040602050305030304" pitchFamily="18" charset="0"/>
            </a:endParaRPr>
          </a:p>
          <a:p>
            <a:endParaRPr lang="hu-HU" dirty="0">
              <a:latin typeface="Book Antiqua" panose="02040602050305030304" pitchFamily="18" charset="0"/>
            </a:endParaRPr>
          </a:p>
        </p:txBody>
      </p:sp>
      <p:pic>
        <p:nvPicPr>
          <p:cNvPr id="5" name="Kép 4" descr="C:\Users\KovagoI\AppData\Local\Microsoft\Windows\Temporary Internet Files\Content.Word\Építési és Közlekedési Minisztérium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75677" y="667512"/>
            <a:ext cx="8785781" cy="2625372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églalap 5"/>
          <p:cNvSpPr/>
          <p:nvPr/>
        </p:nvSpPr>
        <p:spPr>
          <a:xfrm>
            <a:off x="2846832" y="3082572"/>
            <a:ext cx="6772656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hu-HU" cap="small" dirty="0">
                <a:effectLst/>
                <a:latin typeface="Book Antiqua" panose="02040602050305030304" pitchFamily="18" charset="0"/>
                <a:ea typeface="MS Mincho"/>
                <a:cs typeface="Times New Roman" panose="02020603050405020304" pitchFamily="18" charset="0"/>
              </a:rPr>
              <a:t>Közlekedési Hatósági ügyekért felelős helyettes államtitkárság</a:t>
            </a:r>
            <a:endParaRPr lang="hu-HU" sz="1600" dirty="0">
              <a:effectLst/>
              <a:latin typeface="Book Antiqua" panose="020406020503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Szövegdoboz 1"/>
          <p:cNvSpPr txBox="1"/>
          <p:nvPr/>
        </p:nvSpPr>
        <p:spPr>
          <a:xfrm>
            <a:off x="2737061" y="3894771"/>
            <a:ext cx="6992198" cy="41088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hu-HU"/>
            </a:defPPr>
            <a:lvl1pPr algn="ctr">
              <a:lnSpc>
                <a:spcPct val="115000"/>
              </a:lnSpc>
              <a:spcAft>
                <a:spcPts val="0"/>
              </a:spcAft>
              <a:defRPr cap="small">
                <a:effectLst/>
                <a:latin typeface="Book Antiqua" panose="02040602050305030304" pitchFamily="18" charset="0"/>
                <a:ea typeface="MS Mincho"/>
                <a:cs typeface="Times New Roman" panose="02020603050405020304" pitchFamily="18" charset="0"/>
              </a:defRPr>
            </a:lvl1pPr>
          </a:lstStyle>
          <a:p>
            <a:r>
              <a:rPr lang="hu-HU" dirty="0"/>
              <a:t>Vasúti Hatósági Főosztály</a:t>
            </a:r>
          </a:p>
        </p:txBody>
      </p:sp>
    </p:spTree>
    <p:extLst>
      <p:ext uri="{BB962C8B-B14F-4D97-AF65-F5344CB8AC3E}">
        <p14:creationId xmlns:p14="http://schemas.microsoft.com/office/powerpoint/2010/main" xmlns="" val="687508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Kérelem véglegesítése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825625"/>
            <a:ext cx="4918302" cy="4351338"/>
          </a:xfrm>
        </p:spPr>
        <p:txBody>
          <a:bodyPr>
            <a:normAutofit/>
          </a:bodyPr>
          <a:lstStyle/>
          <a:p>
            <a:r>
              <a:rPr lang="hu-HU" dirty="0" smtClean="0"/>
              <a:t>Űrlap ellenőrzése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 smtClean="0"/>
          </a:p>
          <a:p>
            <a:r>
              <a:rPr lang="hu-HU" dirty="0" smtClean="0"/>
              <a:t>Űrlap véglegesítése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D38B8-EAD2-417D-BA13-A2A02F828688}" type="slidenum">
              <a:rPr lang="hu-HU" smtClean="0"/>
              <a:pPr/>
              <a:t>10</a:t>
            </a:fld>
            <a:endParaRPr lang="hu-HU"/>
          </a:p>
        </p:txBody>
      </p:sp>
      <p:pic>
        <p:nvPicPr>
          <p:cNvPr id="6" name="Kép 5" descr="A képen szöveg, sor, Betűtípus, képernyőkép látható&#10;&#10;Automatikusan generált leírás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991542" y="1825625"/>
            <a:ext cx="5238115" cy="793115"/>
          </a:xfrm>
          <a:prstGeom prst="rect">
            <a:avLst/>
          </a:prstGeom>
        </p:spPr>
      </p:pic>
      <p:pic>
        <p:nvPicPr>
          <p:cNvPr id="7" name="Kép 6" descr="A képen szöveg, képernyőkép, szoftver, Weblap látható&#10;&#10;Automatikusan generált leírás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096000" y="2944813"/>
            <a:ext cx="5238115" cy="2483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10683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Kérelem benyújtása</a:t>
            </a:r>
            <a:br>
              <a:rPr lang="hu-HU" dirty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825625"/>
            <a:ext cx="4313349" cy="4351338"/>
          </a:xfrm>
        </p:spPr>
        <p:txBody>
          <a:bodyPr>
            <a:normAutofit lnSpcReduction="10000"/>
          </a:bodyPr>
          <a:lstStyle/>
          <a:p>
            <a:r>
              <a:rPr lang="hu-HU" dirty="0"/>
              <a:t>A nyomtatvány benyújtása a kitöltést követően online módon történik (elektronikus kitöltés, elektronikus benyújtás). A beküldött kérelem közvetlenül a vasúti közlekedési hatóság tárhelyére érkezik be. Az ügyfélnek a beküldést követően nincs további teendője.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D38B8-EAD2-417D-BA13-A2A02F828688}" type="slidenum">
              <a:rPr lang="hu-HU" smtClean="0"/>
              <a:pPr/>
              <a:t>11</a:t>
            </a:fld>
            <a:endParaRPr lang="hu-HU"/>
          </a:p>
        </p:txBody>
      </p:sp>
      <p:pic>
        <p:nvPicPr>
          <p:cNvPr id="5" name="Kép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622290" y="2014549"/>
            <a:ext cx="5976620" cy="3312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08099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Hiánypótlás, Nyilatkozattétel, </a:t>
            </a:r>
            <a:r>
              <a:rPr lang="hu-HU" dirty="0"/>
              <a:t>Kiegészítés benyújtása 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825625"/>
            <a:ext cx="10250510" cy="4351338"/>
          </a:xfrm>
        </p:spPr>
        <p:txBody>
          <a:bodyPr/>
          <a:lstStyle/>
          <a:p>
            <a:r>
              <a:rPr lang="hu-HU" dirty="0"/>
              <a:t>Az </a:t>
            </a:r>
            <a:r>
              <a:rPr lang="hu-HU" dirty="0" smtClean="0"/>
              <a:t>eljárás specifikus </a:t>
            </a:r>
            <a:r>
              <a:rPr lang="hu-HU" dirty="0"/>
              <a:t>adatok tartalmazzák azokat az információkat, amik a hiánypótlással érintett beadvány témájához, annak elbírálásához szükségesek. Ezek az adatok rögzített formában csak az adott ügyhöz, ügytípushoz tartoznak. 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D38B8-EAD2-417D-BA13-A2A02F828688}" type="slidenum">
              <a:rPr lang="hu-HU" smtClean="0"/>
              <a:pPr/>
              <a:t>12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887405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Szüneteltetés kérése, </a:t>
            </a:r>
            <a:r>
              <a:rPr lang="hu-HU" dirty="0" smtClean="0"/>
              <a:t>Szüneteltetés </a:t>
            </a:r>
            <a:r>
              <a:rPr lang="hu-HU" dirty="0"/>
              <a:t>visszavonása 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825625"/>
            <a:ext cx="5034566" cy="4351338"/>
          </a:xfrm>
        </p:spPr>
        <p:txBody>
          <a:bodyPr/>
          <a:lstStyle/>
          <a:p>
            <a:r>
              <a:rPr lang="hu-HU" dirty="0"/>
              <a:t>Az </a:t>
            </a:r>
            <a:r>
              <a:rPr lang="hu-HU" dirty="0" smtClean="0"/>
              <a:t>eljárás specifikus </a:t>
            </a:r>
            <a:r>
              <a:rPr lang="hu-HU" dirty="0"/>
              <a:t>adatok tartalmazzák azokat az információkat, amik a szüneteltetés kérése formanyomtatványban szereplő beadvány témájához, annak elbírálásához szükségesek. Ezek az adatok rögzített formában csak az adott ügyhöz, ügytípushoz tartoznak. 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D38B8-EAD2-417D-BA13-A2A02F828688}" type="slidenum">
              <a:rPr lang="hu-HU" smtClean="0"/>
              <a:pPr/>
              <a:t>13</a:t>
            </a:fld>
            <a:endParaRPr lang="hu-HU"/>
          </a:p>
        </p:txBody>
      </p:sp>
      <p:pic>
        <p:nvPicPr>
          <p:cNvPr id="5" name="Kép 4" descr="A képen szöveg, képernyőkép, Betűtípus, sor látható&#10;&#10;Automatikusan generált leírás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096000" y="2017971"/>
            <a:ext cx="5238115" cy="1122045"/>
          </a:xfrm>
          <a:prstGeom prst="rect">
            <a:avLst/>
          </a:prstGeom>
        </p:spPr>
      </p:pic>
      <p:pic>
        <p:nvPicPr>
          <p:cNvPr id="6" name="Picture 984136976" descr="A képen szöveg, képernyőkép, Betűtípus, sor látható&#10;&#10;Automatikusan generált leírás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095999" y="4365684"/>
            <a:ext cx="5238115" cy="1082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00057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pPr marL="0" indent="0" algn="ctr">
              <a:buNone/>
            </a:pPr>
            <a:r>
              <a:rPr lang="hu-HU" dirty="0" smtClean="0"/>
              <a:t>Köszönöm a figyelmet.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D38B8-EAD2-417D-BA13-A2A02F828688}" type="slidenum">
              <a:rPr lang="hu-HU" smtClean="0"/>
              <a:pPr/>
              <a:t>14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631639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0787743" cy="1325563"/>
          </a:xfrm>
        </p:spPr>
        <p:txBody>
          <a:bodyPr>
            <a:normAutofit/>
          </a:bodyPr>
          <a:lstStyle/>
          <a:p>
            <a:r>
              <a:rPr lang="hu-HU" dirty="0" smtClean="0"/>
              <a:t>Vasút </a:t>
            </a:r>
            <a:r>
              <a:rPr lang="hu-HU" dirty="0"/>
              <a:t>Igazgatási Központi Informatikai rendszer 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D38B8-EAD2-417D-BA13-A2A02F828688}" type="slidenum">
              <a:rPr lang="hu-HU" smtClean="0"/>
              <a:pPr/>
              <a:t>2</a:t>
            </a:fld>
            <a:endParaRPr lang="hu-HU"/>
          </a:p>
        </p:txBody>
      </p:sp>
      <p:sp>
        <p:nvSpPr>
          <p:cNvPr id="5" name="Téglalap 4"/>
          <p:cNvSpPr/>
          <p:nvPr/>
        </p:nvSpPr>
        <p:spPr>
          <a:xfrm>
            <a:off x="4072995" y="1690687"/>
            <a:ext cx="2228045" cy="3750021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3200" dirty="0" smtClean="0">
                <a:solidFill>
                  <a:schemeClr val="tx1"/>
                </a:solidFill>
              </a:rPr>
              <a:t>VIKI</a:t>
            </a:r>
            <a:endParaRPr lang="hu-HU" sz="3200" dirty="0">
              <a:solidFill>
                <a:schemeClr val="tx1"/>
              </a:solidFill>
            </a:endParaRPr>
          </a:p>
        </p:txBody>
      </p:sp>
      <p:sp>
        <p:nvSpPr>
          <p:cNvPr id="6" name="Téglalap 5"/>
          <p:cNvSpPr/>
          <p:nvPr/>
        </p:nvSpPr>
        <p:spPr>
          <a:xfrm>
            <a:off x="7395743" y="2768449"/>
            <a:ext cx="4107234" cy="9593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>
                <a:solidFill>
                  <a:schemeClr val="tx1"/>
                </a:solidFill>
              </a:rPr>
              <a:t>https://oss.era.europa.eu/ui/ertms/ertmsApplications</a:t>
            </a:r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7" name="Téglalap 6"/>
          <p:cNvSpPr/>
          <p:nvPr/>
        </p:nvSpPr>
        <p:spPr>
          <a:xfrm>
            <a:off x="586527" y="3238477"/>
            <a:ext cx="3032436" cy="97868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000" dirty="0" smtClean="0">
                <a:solidFill>
                  <a:schemeClr val="tx1"/>
                </a:solidFill>
              </a:rPr>
              <a:t>SZÜF</a:t>
            </a:r>
          </a:p>
          <a:p>
            <a:pPr algn="ctr"/>
            <a:r>
              <a:rPr lang="hu-HU" sz="2000" dirty="0">
                <a:solidFill>
                  <a:schemeClr val="tx1"/>
                </a:solidFill>
              </a:rPr>
              <a:t>https://magyarorszag.hu/</a:t>
            </a:r>
          </a:p>
        </p:txBody>
      </p:sp>
      <p:sp>
        <p:nvSpPr>
          <p:cNvPr id="8" name="Téglalap 7"/>
          <p:cNvSpPr/>
          <p:nvPr/>
        </p:nvSpPr>
        <p:spPr>
          <a:xfrm>
            <a:off x="7395743" y="3947906"/>
            <a:ext cx="4107234" cy="149280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</a:rPr>
              <a:t>https://rinf.era.europa.eu/RINF/</a:t>
            </a:r>
          </a:p>
        </p:txBody>
      </p:sp>
      <p:sp>
        <p:nvSpPr>
          <p:cNvPr id="9" name="Téglalap 8"/>
          <p:cNvSpPr/>
          <p:nvPr/>
        </p:nvSpPr>
        <p:spPr>
          <a:xfrm>
            <a:off x="7395743" y="1682415"/>
            <a:ext cx="4107234" cy="92391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</a:rPr>
              <a:t>https://eradis.era.europa.eu/</a:t>
            </a:r>
          </a:p>
        </p:txBody>
      </p:sp>
      <p:sp>
        <p:nvSpPr>
          <p:cNvPr id="10" name="Téglalap 9"/>
          <p:cNvSpPr/>
          <p:nvPr/>
        </p:nvSpPr>
        <p:spPr>
          <a:xfrm>
            <a:off x="4072995" y="5926735"/>
            <a:ext cx="3322750" cy="93371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err="1">
                <a:solidFill>
                  <a:schemeClr val="tx1"/>
                </a:solidFill>
              </a:rPr>
              <a:t>Poszeidon</a:t>
            </a:r>
            <a:r>
              <a:rPr lang="hu-HU" dirty="0">
                <a:solidFill>
                  <a:schemeClr val="tx1"/>
                </a:solidFill>
              </a:rPr>
              <a:t> Irat és Dokumentumkezelő rendszer</a:t>
            </a:r>
          </a:p>
        </p:txBody>
      </p:sp>
      <p:sp>
        <p:nvSpPr>
          <p:cNvPr id="11" name="Jobbra nyíl 10"/>
          <p:cNvSpPr/>
          <p:nvPr/>
        </p:nvSpPr>
        <p:spPr>
          <a:xfrm>
            <a:off x="6301040" y="4217160"/>
            <a:ext cx="1123731" cy="94992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2" name="Felfelé-lefelé nyíl 11"/>
          <p:cNvSpPr/>
          <p:nvPr/>
        </p:nvSpPr>
        <p:spPr>
          <a:xfrm>
            <a:off x="4272617" y="5167086"/>
            <a:ext cx="531612" cy="1033271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3" name="Felfelé-lefelé nyíl 12"/>
          <p:cNvSpPr/>
          <p:nvPr/>
        </p:nvSpPr>
        <p:spPr>
          <a:xfrm rot="5400000">
            <a:off x="3580173" y="2997305"/>
            <a:ext cx="531612" cy="1033271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4053087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Bevezetés ütemterve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D38B8-EAD2-417D-BA13-A2A02F828688}" type="slidenum">
              <a:rPr lang="hu-HU" smtClean="0"/>
              <a:pPr/>
              <a:t>3</a:t>
            </a:fld>
            <a:endParaRPr lang="hu-HU"/>
          </a:p>
        </p:txBody>
      </p:sp>
      <p:graphicFrame>
        <p:nvGraphicFramePr>
          <p:cNvPr id="5" name="Tábláza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90901032"/>
              </p:ext>
            </p:extLst>
          </p:nvPr>
        </p:nvGraphicFramePr>
        <p:xfrm>
          <a:off x="522514" y="2110536"/>
          <a:ext cx="11146972" cy="219964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86021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2047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58167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0099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600992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629611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686847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558065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600992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629610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586683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  <a:gridCol w="586683">
                  <a:extLst>
                    <a:ext uri="{9D8B030D-6E8A-4147-A177-3AD203B41FA5}">
                      <a16:colId xmlns="" xmlns:a16="http://schemas.microsoft.com/office/drawing/2014/main" val="20011"/>
                    </a:ext>
                  </a:extLst>
                </a:gridCol>
                <a:gridCol w="586682">
                  <a:extLst>
                    <a:ext uri="{9D8B030D-6E8A-4147-A177-3AD203B41FA5}">
                      <a16:colId xmlns="" xmlns:a16="http://schemas.microsoft.com/office/drawing/2014/main" val="20012"/>
                    </a:ext>
                  </a:extLst>
                </a:gridCol>
                <a:gridCol w="615302">
                  <a:extLst>
                    <a:ext uri="{9D8B030D-6E8A-4147-A177-3AD203B41FA5}">
                      <a16:colId xmlns="" xmlns:a16="http://schemas.microsoft.com/office/drawing/2014/main" val="20013"/>
                    </a:ext>
                  </a:extLst>
                </a:gridCol>
                <a:gridCol w="543754">
                  <a:extLst>
                    <a:ext uri="{9D8B030D-6E8A-4147-A177-3AD203B41FA5}">
                      <a16:colId xmlns="" xmlns:a16="http://schemas.microsoft.com/office/drawing/2014/main" val="20014"/>
                    </a:ext>
                  </a:extLst>
                </a:gridCol>
                <a:gridCol w="758396">
                  <a:extLst>
                    <a:ext uri="{9D8B030D-6E8A-4147-A177-3AD203B41FA5}">
                      <a16:colId xmlns="" xmlns:a16="http://schemas.microsoft.com/office/drawing/2014/main" val="2001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2024.</a:t>
                      </a:r>
                      <a:endParaRPr lang="hu-H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200" dirty="0"/>
                        <a:t>02.05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200" dirty="0"/>
                        <a:t>02.12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200" dirty="0"/>
                        <a:t>02.19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200" dirty="0"/>
                        <a:t>02.26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200" dirty="0"/>
                        <a:t>03.04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200" dirty="0"/>
                        <a:t>03.11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200" dirty="0"/>
                        <a:t>03.18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200" dirty="0"/>
                        <a:t>03.25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200" dirty="0"/>
                        <a:t>04.01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200" dirty="0"/>
                        <a:t>04.08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200" dirty="0"/>
                        <a:t>04.15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200" dirty="0"/>
                        <a:t>04.22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200" dirty="0"/>
                        <a:t>04.29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200" dirty="0"/>
                        <a:t>05.06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sz="1200" dirty="0"/>
                        <a:t>Rendszerköltözés</a:t>
                      </a:r>
                      <a:r>
                        <a:rPr lang="hu-HU" sz="1200" baseline="0" dirty="0"/>
                        <a:t> – telepítés és finomhangolás</a:t>
                      </a:r>
                      <a:endParaRPr lang="hu-H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 sz="16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u-HU" sz="16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u-HU" sz="16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u-HU" sz="16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u-HU" sz="16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u-HU" sz="16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u-HU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sz="1200" dirty="0"/>
                        <a:t>Publikálás előkészítés</a:t>
                      </a:r>
                      <a:r>
                        <a:rPr lang="hu-HU" sz="1200" baseline="0" dirty="0"/>
                        <a:t> – stratégia készítés</a:t>
                      </a:r>
                      <a:endParaRPr lang="hu-H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 sz="16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u-HU" sz="160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u-HU" sz="160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u-HU" sz="160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u-HU" sz="16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u-H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 sz="16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u-HU" sz="16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u-HU" sz="16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u-HU" sz="16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u-HU" sz="16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u-HU" sz="16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u-HU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sz="1200" dirty="0"/>
                        <a:t>Publikálás előkészítés – oktatás és kommunikáció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 sz="1600" dirty="0"/>
                    </a:p>
                  </a:txBody>
                  <a:tcPr>
                    <a:solidFill>
                      <a:srgbClr val="54AA6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u-HU" sz="1600"/>
                    </a:p>
                  </a:txBody>
                  <a:tcPr>
                    <a:solidFill>
                      <a:srgbClr val="54AA6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u-HU" sz="1600" dirty="0"/>
                    </a:p>
                  </a:txBody>
                  <a:tcPr>
                    <a:solidFill>
                      <a:srgbClr val="54AA6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u-HU" sz="1600" dirty="0"/>
                    </a:p>
                  </a:txBody>
                  <a:tcPr>
                    <a:solidFill>
                      <a:srgbClr val="54AA6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u-HU" sz="1600" dirty="0"/>
                    </a:p>
                  </a:txBody>
                  <a:tcPr>
                    <a:solidFill>
                      <a:srgbClr val="54AA6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u-HU" sz="16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u-HU" sz="16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u-HU" sz="16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u-HU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sz="1200" dirty="0"/>
                        <a:t>Publikálás (használatba vétel) megkezdése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 sz="16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u-HU" sz="16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u-HU" sz="16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u-HU" sz="16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u-HU" sz="16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u-HU" sz="16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u-HU" sz="1600" dirty="0"/>
                    </a:p>
                  </a:txBody>
                  <a:tcPr>
                    <a:solidFill>
                      <a:srgbClr val="54AA6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623222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Dokumentumok benyújtása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A </a:t>
            </a:r>
            <a:r>
              <a:rPr lang="hu-HU" dirty="0" smtClean="0"/>
              <a:t>dokumentumot </a:t>
            </a:r>
            <a:r>
              <a:rPr lang="hu-HU" dirty="0"/>
              <a:t>elektronikus úton, a felületen kell beküldeni. Postai úton csak a kérelmekhez kapcsolódó, kiegészítő dokumentumokat lehet benyújtani. A Vasúti Hatósági Főosztály székhelyén leadott papír alapú dokumentumok is postai úton történő benyújtásnak minősülnek.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D38B8-EAD2-417D-BA13-A2A02F828688}" type="slidenum">
              <a:rPr lang="hu-HU" smtClean="0"/>
              <a:pPr/>
              <a:t>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515227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Ügyfelek általi rendszer elérés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825625"/>
            <a:ext cx="8625114" cy="1236889"/>
          </a:xfrm>
        </p:spPr>
        <p:txBody>
          <a:bodyPr>
            <a:normAutofit fontScale="70000" lnSpcReduction="20000"/>
          </a:bodyPr>
          <a:lstStyle/>
          <a:p>
            <a:r>
              <a:rPr lang="hu-HU" dirty="0"/>
              <a:t>Az űrlap elektronikus beküldése csak bejelentkezett felhasználók számára lehetséges, bejelentkezni a </a:t>
            </a:r>
            <a:r>
              <a:rPr lang="hu-HU" dirty="0" err="1"/>
              <a:t>KAÜ-s</a:t>
            </a:r>
            <a:r>
              <a:rPr lang="hu-HU" dirty="0"/>
              <a:t> azonosító adatok megadásával lehet</a:t>
            </a:r>
            <a:r>
              <a:rPr lang="hu-HU" dirty="0" smtClean="0"/>
              <a:t>.</a:t>
            </a:r>
          </a:p>
          <a:p>
            <a:r>
              <a:rPr lang="hu-HU" dirty="0"/>
              <a:t>Az eljárást kezdeményezheti a fejlesztési közreműködő (beruházó), a vasúti pálya működtetője (üzemeltetője), tulajdonosa vagy </a:t>
            </a:r>
            <a:r>
              <a:rPr lang="hu-HU" dirty="0" smtClean="0"/>
              <a:t>megbízottjaik.</a:t>
            </a:r>
            <a:endParaRPr lang="hu-HU" dirty="0"/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D38B8-EAD2-417D-BA13-A2A02F828688}" type="slidenum">
              <a:rPr lang="hu-HU" smtClean="0"/>
              <a:pPr/>
              <a:t>5</a:t>
            </a:fld>
            <a:endParaRPr lang="hu-HU"/>
          </a:p>
        </p:txBody>
      </p:sp>
      <p:pic>
        <p:nvPicPr>
          <p:cNvPr id="5" name="Kép 4" descr="A képen szöveg, képernyőkép, Betűtípus, Acélkék látható&#10;&#10;Automatikusan generált leírás"/>
          <p:cNvPicPr/>
          <p:nvPr/>
        </p:nvPicPr>
        <p:blipFill rotWithShape="1">
          <a:blip r:embed="rId2" cstate="print"/>
          <a:srcRect l="362" r="-1"/>
          <a:stretch/>
        </p:blipFill>
        <p:spPr bwMode="auto">
          <a:xfrm>
            <a:off x="9303658" y="1994308"/>
            <a:ext cx="1786390" cy="401460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pic>
        <p:nvPicPr>
          <p:cNvPr id="6" name="Kép 5" descr="A képen szöveg, képernyőkép, Betűtípus, szám látható&#10;&#10;Automatikusan generált leírás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70891" y="2947851"/>
            <a:ext cx="5976620" cy="2529840"/>
          </a:xfrm>
          <a:prstGeom prst="rect">
            <a:avLst/>
          </a:prstGeom>
        </p:spPr>
      </p:pic>
      <p:pic>
        <p:nvPicPr>
          <p:cNvPr id="7" name="Kép 6" descr="A képen szöveg, képernyőkép, tervezés, Betűtípus látható&#10;&#10;Automatikusan generált leírás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519025" y="3708893"/>
            <a:ext cx="4747260" cy="3105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79244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Eljáró </a:t>
            </a:r>
            <a:r>
              <a:rPr lang="hu-HU" dirty="0" smtClean="0"/>
              <a:t>személy adatainak megadása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825625"/>
            <a:ext cx="5086082" cy="4351338"/>
          </a:xfrm>
        </p:spPr>
        <p:txBody>
          <a:bodyPr/>
          <a:lstStyle/>
          <a:p>
            <a:r>
              <a:rPr lang="hu-HU" dirty="0" smtClean="0"/>
              <a:t>Az </a:t>
            </a:r>
            <a:r>
              <a:rPr lang="hu-HU" dirty="0"/>
              <a:t>eljáró </a:t>
            </a:r>
            <a:r>
              <a:rPr lang="hu-HU" dirty="0" smtClean="0"/>
              <a:t>személy </a:t>
            </a:r>
            <a:r>
              <a:rPr lang="hu-HU" dirty="0"/>
              <a:t>szakaszban az eljáró személy azonosításához és a kapcsolattartáshoz szükséges adatokat kell megadni</a:t>
            </a:r>
            <a:r>
              <a:rPr lang="hu-HU" dirty="0" smtClean="0"/>
              <a:t>.</a:t>
            </a:r>
          </a:p>
          <a:p>
            <a:r>
              <a:rPr lang="hu-HU" dirty="0"/>
              <a:t>A lekérdezés indítása gombra kattintva az űrlap magától kitölti azokat az adatokat, amelyeket a KAÜ át tud adni a belépett felhasználóról.</a:t>
            </a:r>
          </a:p>
          <a:p>
            <a:endParaRPr lang="hu-HU" dirty="0"/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D38B8-EAD2-417D-BA13-A2A02F828688}" type="slidenum">
              <a:rPr lang="hu-HU" smtClean="0"/>
              <a:pPr/>
              <a:t>6</a:t>
            </a:fld>
            <a:endParaRPr lang="hu-HU"/>
          </a:p>
        </p:txBody>
      </p:sp>
      <p:pic>
        <p:nvPicPr>
          <p:cNvPr id="5" name="Kép 4" descr="A képen szöveg, képernyőkép, Betűtípus, szám látható&#10;&#10;Automatikusan generált leírás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096000" y="1957897"/>
            <a:ext cx="5238115" cy="2375535"/>
          </a:xfrm>
          <a:prstGeom prst="rect">
            <a:avLst/>
          </a:prstGeom>
        </p:spPr>
      </p:pic>
      <p:pic>
        <p:nvPicPr>
          <p:cNvPr id="6" name="Kép 5" descr="A képen szöveg, képernyőkép, Betűtípus, sor látható&#10;&#10;Automatikusan generált leírás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924282" y="4600641"/>
            <a:ext cx="5238115" cy="1483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77612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Kérelmező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825625"/>
            <a:ext cx="5343659" cy="1981835"/>
          </a:xfrm>
        </p:spPr>
        <p:txBody>
          <a:bodyPr/>
          <a:lstStyle/>
          <a:p>
            <a:r>
              <a:rPr lang="hu-HU" dirty="0"/>
              <a:t>A kérelmező szakaszban a kérelmező azonosításához és a kapcsolattartáshoz szükséges adatokat kell megadni.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D38B8-EAD2-417D-BA13-A2A02F828688}" type="slidenum">
              <a:rPr lang="hu-HU" smtClean="0"/>
              <a:pPr/>
              <a:t>7</a:t>
            </a:fld>
            <a:endParaRPr lang="hu-HU"/>
          </a:p>
        </p:txBody>
      </p:sp>
      <p:pic>
        <p:nvPicPr>
          <p:cNvPr id="5" name="Kép 4" descr="A képen szöveg, képernyőkép, Betűtípus, szám látható&#10;&#10;Automatikusan generált leírás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297415" y="1825625"/>
            <a:ext cx="5238115" cy="1981835"/>
          </a:xfrm>
          <a:prstGeom prst="rect">
            <a:avLst/>
          </a:prstGeom>
        </p:spPr>
      </p:pic>
      <p:sp>
        <p:nvSpPr>
          <p:cNvPr id="6" name="Szövegdoboz 5"/>
          <p:cNvSpPr txBox="1"/>
          <p:nvPr/>
        </p:nvSpPr>
        <p:spPr>
          <a:xfrm>
            <a:off x="181377" y="3807460"/>
            <a:ext cx="8189890" cy="9319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400">
                <a:latin typeface="+mj-lt"/>
                <a:ea typeface="+mj-ea"/>
                <a:cs typeface="+mj-cs"/>
              </a:defRPr>
            </a:lvl1pPr>
          </a:lstStyle>
          <a:p>
            <a:pPr lvl="1"/>
            <a:r>
              <a:rPr lang="hu-HU" sz="4400" dirty="0">
                <a:latin typeface="+mj-lt"/>
              </a:rPr>
              <a:t>Ügyfelek és érintettek megadása</a:t>
            </a:r>
          </a:p>
        </p:txBody>
      </p:sp>
      <p:pic>
        <p:nvPicPr>
          <p:cNvPr id="7" name="Kép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413325" y="4649272"/>
            <a:ext cx="5238115" cy="460375"/>
          </a:xfrm>
          <a:prstGeom prst="rect">
            <a:avLst/>
          </a:prstGeom>
        </p:spPr>
      </p:pic>
      <p:pic>
        <p:nvPicPr>
          <p:cNvPr id="8" name="Kép 7" descr="A képen szöveg, Betűtípus, sor, képernyőkép látható&#10;&#10;Automatikusan generált leírás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413325" y="5149848"/>
            <a:ext cx="5238115" cy="830580"/>
          </a:xfrm>
          <a:prstGeom prst="rect">
            <a:avLst/>
          </a:prstGeom>
        </p:spPr>
      </p:pic>
      <p:sp>
        <p:nvSpPr>
          <p:cNvPr id="9" name="Szövegdoboz 8"/>
          <p:cNvSpPr txBox="1"/>
          <p:nvPr/>
        </p:nvSpPr>
        <p:spPr>
          <a:xfrm>
            <a:off x="838200" y="4739425"/>
            <a:ext cx="4945488" cy="18076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hu-HU" dirty="0"/>
              <a:t>Amennyiben a kérelemnek vannak további érintettjei és </a:t>
            </a:r>
            <a:r>
              <a:rPr lang="hu-HU" dirty="0" smtClean="0"/>
              <a:t>ügyfelei,  fel kell tölteni Excel fájlt. </a:t>
            </a:r>
            <a:endParaRPr lang="hu-HU" dirty="0"/>
          </a:p>
        </p:txBody>
      </p:sp>
      <p:pic>
        <p:nvPicPr>
          <p:cNvPr id="10" name="Kép 9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6440511" y="5955982"/>
            <a:ext cx="5238115" cy="800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18963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Kérelem benyújtása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1" y="1825625"/>
            <a:ext cx="5717145" cy="470396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hu-HU" dirty="0" smtClean="0"/>
              <a:t>A </a:t>
            </a:r>
            <a:r>
              <a:rPr lang="hu-HU" dirty="0"/>
              <a:t>kérelemmel kezdeményezhető eljárás típusok:</a:t>
            </a:r>
          </a:p>
          <a:p>
            <a:pPr lvl="0"/>
            <a:r>
              <a:rPr lang="hu-HU" dirty="0"/>
              <a:t>Építési és bontási engedély kérelmek</a:t>
            </a:r>
          </a:p>
          <a:p>
            <a:pPr lvl="1"/>
            <a:r>
              <a:rPr lang="hu-HU" dirty="0"/>
              <a:t>Elvi építési engedély kérelem</a:t>
            </a:r>
          </a:p>
          <a:p>
            <a:pPr lvl="1"/>
            <a:r>
              <a:rPr lang="hu-HU" dirty="0"/>
              <a:t>Vasúti építési engedély kérelem</a:t>
            </a:r>
          </a:p>
          <a:p>
            <a:pPr lvl="1"/>
            <a:r>
              <a:rPr lang="hu-HU" dirty="0"/>
              <a:t>Eltérési engedély kérelem</a:t>
            </a:r>
          </a:p>
          <a:p>
            <a:pPr lvl="1"/>
            <a:r>
              <a:rPr lang="hu-HU" dirty="0"/>
              <a:t>Átalakítási engedély kérelem</a:t>
            </a:r>
          </a:p>
          <a:p>
            <a:pPr lvl="1"/>
            <a:r>
              <a:rPr lang="hu-HU" dirty="0"/>
              <a:t>Bejelentéssel végezhető építési, bontási tevékenység</a:t>
            </a:r>
          </a:p>
          <a:p>
            <a:pPr lvl="0"/>
            <a:r>
              <a:rPr lang="hu-HU" dirty="0"/>
              <a:t>Használatra vonatkozó engedély kérelmek</a:t>
            </a:r>
          </a:p>
          <a:p>
            <a:pPr lvl="1"/>
            <a:r>
              <a:rPr lang="hu-HU" dirty="0"/>
              <a:t>Használatbavételi engedély kérelem</a:t>
            </a:r>
          </a:p>
          <a:p>
            <a:pPr lvl="1"/>
            <a:r>
              <a:rPr lang="hu-HU" dirty="0"/>
              <a:t>Ideiglenes használatbavételi engedély kérelem</a:t>
            </a:r>
          </a:p>
          <a:p>
            <a:pPr lvl="1"/>
            <a:r>
              <a:rPr lang="hu-HU" dirty="0"/>
              <a:t>Fennmaradási engedély kérelem</a:t>
            </a:r>
          </a:p>
          <a:p>
            <a:pPr lvl="1"/>
            <a:r>
              <a:rPr lang="hu-HU" dirty="0"/>
              <a:t>Üzemszünet engedély kérelem</a:t>
            </a:r>
          </a:p>
          <a:p>
            <a:pPr lvl="0"/>
            <a:r>
              <a:rPr lang="hu-HU" dirty="0"/>
              <a:t>Megszüntetési, bontási engedély kérelmek</a:t>
            </a:r>
          </a:p>
          <a:p>
            <a:endParaRPr lang="hu-HU" dirty="0"/>
          </a:p>
        </p:txBody>
      </p:sp>
      <p:pic>
        <p:nvPicPr>
          <p:cNvPr id="6" name="Kép 5" descr="A képen szöveg, képernyőkép, Betűtípus, sor látható&#10;&#10;Automatikusan generált leírás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655569" y="1417089"/>
            <a:ext cx="5238115" cy="1347470"/>
          </a:xfrm>
          <a:prstGeom prst="rect">
            <a:avLst/>
          </a:prstGeom>
        </p:spPr>
      </p:pic>
      <p:pic>
        <p:nvPicPr>
          <p:cNvPr id="7" name="Kép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655568" y="2970836"/>
            <a:ext cx="5238115" cy="431165"/>
          </a:xfrm>
          <a:prstGeom prst="rect">
            <a:avLst/>
          </a:prstGeom>
        </p:spPr>
      </p:pic>
      <p:sp>
        <p:nvSpPr>
          <p:cNvPr id="8" name="Szövegdoboz 7"/>
          <p:cNvSpPr txBox="1"/>
          <p:nvPr/>
        </p:nvSpPr>
        <p:spPr>
          <a:xfrm>
            <a:off x="6655568" y="3657600"/>
            <a:ext cx="523811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hu-HU" dirty="0"/>
              <a:t>Tárgy – az eljárás tárgya, szabadszavas, kötelező mező</a:t>
            </a:r>
          </a:p>
          <a:p>
            <a:pPr lvl="0"/>
            <a:endParaRPr lang="hu-HU" dirty="0" smtClean="0"/>
          </a:p>
          <a:p>
            <a:pPr lvl="0"/>
            <a:r>
              <a:rPr lang="hu-HU" dirty="0" smtClean="0"/>
              <a:t>Kérelem </a:t>
            </a:r>
            <a:r>
              <a:rPr lang="hu-HU" dirty="0"/>
              <a:t>hatálya – lenyíló lista, kötelező mező, értékei:</a:t>
            </a:r>
          </a:p>
          <a:p>
            <a:pPr lvl="1"/>
            <a:r>
              <a:rPr lang="hu-HU" dirty="0"/>
              <a:t>Vasúti építmény egészére vonatkozó</a:t>
            </a:r>
          </a:p>
          <a:p>
            <a:pPr lvl="1"/>
            <a:r>
              <a:rPr lang="hu-HU" dirty="0"/>
              <a:t>Vasúti építmény szakaszára vonatkozó</a:t>
            </a:r>
          </a:p>
          <a:p>
            <a:pPr lvl="1"/>
            <a:r>
              <a:rPr lang="hu-HU" dirty="0"/>
              <a:t>Vasúti építmény alrendszerére vonatkozik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1153248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Adatok részletezése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28032" y="1298074"/>
            <a:ext cx="4171682" cy="492090"/>
          </a:xfrm>
        </p:spPr>
        <p:txBody>
          <a:bodyPr/>
          <a:lstStyle/>
          <a:p>
            <a:pPr marL="0" indent="0">
              <a:buNone/>
            </a:pPr>
            <a:r>
              <a:rPr lang="hu-HU" sz="1800" dirty="0"/>
              <a:t>Pálya típusa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D38B8-EAD2-417D-BA13-A2A02F828688}" type="slidenum">
              <a:rPr lang="hu-HU" smtClean="0"/>
              <a:pPr/>
              <a:t>9</a:t>
            </a:fld>
            <a:endParaRPr lang="hu-HU"/>
          </a:p>
        </p:txBody>
      </p:sp>
      <p:pic>
        <p:nvPicPr>
          <p:cNvPr id="5" name="Kép 4" descr="A képen szöveg, sor, Betűtípus, képernyőkép látható&#10;&#10;Automatikusan generált leírás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096000" y="1205808"/>
            <a:ext cx="5238115" cy="917575"/>
          </a:xfrm>
          <a:prstGeom prst="rect">
            <a:avLst/>
          </a:prstGeom>
        </p:spPr>
      </p:pic>
      <p:sp>
        <p:nvSpPr>
          <p:cNvPr id="6" name="Szövegdoboz 5"/>
          <p:cNvSpPr txBox="1"/>
          <p:nvPr/>
        </p:nvSpPr>
        <p:spPr>
          <a:xfrm>
            <a:off x="528031" y="1816247"/>
            <a:ext cx="526745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Kapcsolódó </a:t>
            </a:r>
            <a:r>
              <a:rPr lang="hu-HU" dirty="0"/>
              <a:t>ügyek megadása: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hu-HU" dirty="0"/>
              <a:t>A</a:t>
            </a:r>
            <a:r>
              <a:rPr lang="hu-HU" dirty="0" smtClean="0"/>
              <a:t>z </a:t>
            </a:r>
            <a:r>
              <a:rPr lang="hu-HU" dirty="0"/>
              <a:t>eljárásban érintett építményekhez kapcsolódó korábbi határozatok </a:t>
            </a:r>
            <a:r>
              <a:rPr lang="hu-HU" dirty="0" smtClean="0"/>
              <a:t>iktatószámai.</a:t>
            </a:r>
            <a:endParaRPr lang="hu-HU" dirty="0"/>
          </a:p>
          <a:p>
            <a:endParaRPr lang="hu-HU" dirty="0"/>
          </a:p>
        </p:txBody>
      </p:sp>
      <p:pic>
        <p:nvPicPr>
          <p:cNvPr id="7" name="Kép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095999" y="2416412"/>
            <a:ext cx="5238115" cy="617855"/>
          </a:xfrm>
          <a:prstGeom prst="rect">
            <a:avLst/>
          </a:prstGeom>
        </p:spPr>
      </p:pic>
      <p:sp>
        <p:nvSpPr>
          <p:cNvPr id="8" name="Szövegdoboz 7"/>
          <p:cNvSpPr txBox="1"/>
          <p:nvPr/>
        </p:nvSpPr>
        <p:spPr>
          <a:xfrm>
            <a:off x="528031" y="3047206"/>
            <a:ext cx="526745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Csatolmányok: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 smtClean="0"/>
              <a:t>A </a:t>
            </a:r>
            <a:r>
              <a:rPr lang="hu-HU" dirty="0"/>
              <a:t>kérelemnek tartalmaznia kell a vasúti építmények építésügyi hatósági engedélyezési eljárásainak részletes szabályairól szóló 289/2012. (X. 11.) Korm. rendeletben foglaltakat, illetve </a:t>
            </a:r>
            <a:r>
              <a:rPr lang="hu-HU" dirty="0" smtClean="0"/>
              <a:t>a </a:t>
            </a:r>
            <a:r>
              <a:rPr lang="hu-HU" dirty="0"/>
              <a:t>díj befizetését igazoló iratot. </a:t>
            </a:r>
            <a:endParaRPr lang="hu-HU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/>
              <a:t>Z</a:t>
            </a:r>
            <a:r>
              <a:rPr lang="hu-HU" dirty="0" smtClean="0"/>
              <a:t>áradékolandó –a </a:t>
            </a:r>
            <a:r>
              <a:rPr lang="hu-HU" dirty="0"/>
              <a:t>dokumentum az eljárás végén záradékolva visszaküldendő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 smtClean="0"/>
              <a:t>Melyik </a:t>
            </a:r>
            <a:r>
              <a:rPr lang="hu-HU" dirty="0"/>
              <a:t>rendszerelem alá </a:t>
            </a:r>
            <a:r>
              <a:rPr lang="hu-HU" dirty="0" smtClean="0"/>
              <a:t>tartozik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/>
              <a:t>Építmény </a:t>
            </a:r>
            <a:r>
              <a:rPr lang="hu-HU" dirty="0" smtClean="0"/>
              <a:t>lista,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 smtClean="0"/>
              <a:t>Illetékesség </a:t>
            </a:r>
            <a:r>
              <a:rPr lang="hu-HU" dirty="0"/>
              <a:t>megadása:</a:t>
            </a:r>
          </a:p>
          <a:p>
            <a:endParaRPr lang="hu-HU" dirty="0"/>
          </a:p>
        </p:txBody>
      </p:sp>
      <p:pic>
        <p:nvPicPr>
          <p:cNvPr id="9" name="Kép 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991542" y="3327296"/>
            <a:ext cx="5238115" cy="831850"/>
          </a:xfrm>
          <a:prstGeom prst="rect">
            <a:avLst/>
          </a:prstGeom>
        </p:spPr>
      </p:pic>
      <p:pic>
        <p:nvPicPr>
          <p:cNvPr id="10" name="Kép 9" descr="A képen szöveg, sor, Betűtípus, képernyőkép látható&#10;&#10;Automatikusan generált leírás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5991541" y="4320587"/>
            <a:ext cx="5238115" cy="1259840"/>
          </a:xfrm>
          <a:prstGeom prst="rect">
            <a:avLst/>
          </a:prstGeom>
        </p:spPr>
      </p:pic>
      <p:pic>
        <p:nvPicPr>
          <p:cNvPr id="12" name="Kép 11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6095998" y="6078466"/>
            <a:ext cx="5238115" cy="363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90985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6637</TotalTime>
  <Words>541</Words>
  <Application>Microsoft Office PowerPoint</Application>
  <PresentationFormat>Egyéni</PresentationFormat>
  <Paragraphs>106</Paragraphs>
  <Slides>14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14</vt:i4>
      </vt:variant>
    </vt:vector>
  </HeadingPairs>
  <TitlesOfParts>
    <vt:vector size="15" baseType="lpstr">
      <vt:lpstr>Office-téma</vt:lpstr>
      <vt:lpstr>1. dia</vt:lpstr>
      <vt:lpstr>Vasút Igazgatási Központi Informatikai rendszer </vt:lpstr>
      <vt:lpstr>Bevezetés ütemterve</vt:lpstr>
      <vt:lpstr>Dokumentumok benyújtása</vt:lpstr>
      <vt:lpstr>Ügyfelek általi rendszer elérés</vt:lpstr>
      <vt:lpstr>Eljáró személy adatainak megadása</vt:lpstr>
      <vt:lpstr>Kérelmező</vt:lpstr>
      <vt:lpstr>Kérelem benyújtása</vt:lpstr>
      <vt:lpstr>Adatok részletezése</vt:lpstr>
      <vt:lpstr>Kérelem véglegesítése</vt:lpstr>
      <vt:lpstr>Kérelem benyújtása </vt:lpstr>
      <vt:lpstr>Hiánypótlás, Nyilatkozattétel, Kiegészítés benyújtása </vt:lpstr>
      <vt:lpstr>Szüneteltetés kérése, Szüneteltetés visszavonása </vt:lpstr>
      <vt:lpstr>14. dia</vt:lpstr>
    </vt:vector>
  </TitlesOfParts>
  <Company>Egységes InfraStruktúra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Szerzo</dc:creator>
  <cp:lastModifiedBy>Máthé Gréta</cp:lastModifiedBy>
  <cp:revision>227</cp:revision>
  <cp:lastPrinted>2024-01-09T11:00:57Z</cp:lastPrinted>
  <dcterms:created xsi:type="dcterms:W3CDTF">2023-01-10T11:59:52Z</dcterms:created>
  <dcterms:modified xsi:type="dcterms:W3CDTF">2024-04-02T07:37:13Z</dcterms:modified>
</cp:coreProperties>
</file>