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72" r:id="rId4"/>
    <p:sldId id="273" r:id="rId5"/>
    <p:sldId id="269" r:id="rId6"/>
    <p:sldId id="264" r:id="rId7"/>
    <p:sldId id="266" r:id="rId8"/>
    <p:sldId id="274" r:id="rId9"/>
    <p:sldId id="267" r:id="rId10"/>
    <p:sldId id="265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61B3"/>
    <a:srgbClr val="6A78BE"/>
    <a:srgbClr val="233A59"/>
    <a:srgbClr val="212D58"/>
    <a:srgbClr val="212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A402-C25F-40DF-888A-9277044DBE4B}" type="datetimeFigureOut">
              <a:rPr lang="hu-HU" smtClean="0"/>
              <a:t>2023. 11. 03.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86C5-359B-429E-9B48-A11E1E3333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9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6250" y="104140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6250" y="35210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26" y="60325"/>
            <a:ext cx="2047523" cy="164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0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1015353" cy="49721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530" y="0"/>
            <a:ext cx="1104599" cy="84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274" y="5498274"/>
            <a:ext cx="1359725" cy="1359725"/>
          </a:xfrm>
          <a:prstGeom prst="rect">
            <a:avLst/>
          </a:prstGeom>
        </p:spPr>
      </p:pic>
      <p:sp>
        <p:nvSpPr>
          <p:cNvPr id="7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905"/>
            <a:ext cx="12204000" cy="2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10" Type="http://schemas.openxmlformats.org/officeDocument/2006/relationships/image" Target="../media/image14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ook Antiqua" panose="02040602050305030304" pitchFamily="18" charset="0"/>
                <a:ea typeface="Verdana" panose="020B0604030504040204" pitchFamily="34" charset="0"/>
              </a:rPr>
              <a:t>Ügyféltájékoztató</a:t>
            </a:r>
            <a:endParaRPr lang="hu-HU" dirty="0">
              <a:solidFill>
                <a:srgbClr val="FF0000"/>
              </a:solidFill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Építési és Közlekedési Minisztérium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Vasúti Hatósági Főosztály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Városi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Vasúti Infrastruktúra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Osztály</a:t>
            </a: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Benda György osztályvezető</a:t>
            </a:r>
          </a:p>
          <a:p>
            <a:pPr algn="r"/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2023. november 6.</a:t>
            </a:r>
          </a:p>
          <a:p>
            <a:pPr algn="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86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878" y="2008463"/>
            <a:ext cx="9144000" cy="465796"/>
          </a:xfrm>
        </p:spPr>
        <p:txBody>
          <a:bodyPr/>
          <a:lstStyle/>
          <a:p>
            <a:pPr algn="ctr"/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Köszönöm a figyelmet!</a:t>
            </a:r>
          </a:p>
          <a:p>
            <a:endParaRPr lang="hu-HU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algn="ctr"/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172" y="2850777"/>
            <a:ext cx="6926415" cy="336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5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2" y="294657"/>
            <a:ext cx="9952454" cy="497218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Hatáskörmegosztás a vasúti infrastruktúra területen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30846"/>
            <a:ext cx="7311358" cy="180061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Országos Vasúti Infrastruktúra Osztály (OVIO):</a:t>
            </a:r>
          </a:p>
          <a:p>
            <a:pPr lvl="1"/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országos vasút – MÁV, GYSEV</a:t>
            </a:r>
          </a:p>
          <a:p>
            <a:pPr lvl="1"/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sajátcélú vasút – iparvágányok</a:t>
            </a:r>
          </a:p>
          <a:p>
            <a:pPr lvl="1"/>
            <a:r>
              <a:rPr lang="hu-HU" sz="2000" dirty="0">
                <a:solidFill>
                  <a:srgbClr val="5161B3"/>
                </a:solidFill>
                <a:latin typeface="Book Antiqua" panose="02040602050305030304" pitchFamily="18" charset="0"/>
              </a:rPr>
              <a:t>különleges </a:t>
            </a:r>
            <a:r>
              <a:rPr lang="hu-HU" sz="2000" dirty="0" err="1" smtClean="0">
                <a:solidFill>
                  <a:srgbClr val="5161B3"/>
                </a:solidFill>
                <a:latin typeface="Book Antiqua" panose="02040602050305030304" pitchFamily="18" charset="0"/>
              </a:rPr>
              <a:t>kötöttpálya</a:t>
            </a:r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 – keskeny </a:t>
            </a:r>
            <a:r>
              <a:rPr lang="hu-HU" sz="2000" dirty="0">
                <a:solidFill>
                  <a:srgbClr val="5161B3"/>
                </a:solidFill>
                <a:latin typeface="Book Antiqua" panose="02040602050305030304" pitchFamily="18" charset="0"/>
              </a:rPr>
              <a:t>nyomtávolságú vasút, </a:t>
            </a:r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múzeumvasút</a:t>
            </a:r>
            <a:r>
              <a:rPr lang="hu-HU" sz="2000" dirty="0">
                <a:solidFill>
                  <a:srgbClr val="5161B3"/>
                </a:solidFill>
                <a:latin typeface="Book Antiqua" panose="02040602050305030304" pitchFamily="18" charset="0"/>
              </a:rPr>
              <a:t>, </a:t>
            </a:r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turisztikai </a:t>
            </a:r>
            <a:r>
              <a:rPr lang="hu-HU" sz="2000" dirty="0">
                <a:solidFill>
                  <a:srgbClr val="5161B3"/>
                </a:solidFill>
                <a:latin typeface="Book Antiqua" panose="02040602050305030304" pitchFamily="18" charset="0"/>
              </a:rPr>
              <a:t>hajtány</a:t>
            </a:r>
          </a:p>
          <a:p>
            <a:pPr lvl="1"/>
            <a:endParaRPr lang="hu-HU" sz="2000" dirty="0">
              <a:solidFill>
                <a:srgbClr val="5161B3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2</a:t>
            </a:fld>
            <a:endParaRPr lang="hu-HU" dirty="0">
              <a:latin typeface="Book Antiqua" panose="0204060205030503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339328" y="2097608"/>
            <a:ext cx="5355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>
              <a:latin typeface="Book Antiqua" panose="02040602050305030304" pitchFamily="18" charset="0"/>
            </a:endParaRPr>
          </a:p>
        </p:txBody>
      </p:sp>
      <p:sp>
        <p:nvSpPr>
          <p:cNvPr id="7" name="Tartalom helye 2"/>
          <p:cNvSpPr txBox="1">
            <a:spLocks/>
          </p:cNvSpPr>
          <p:nvPr/>
        </p:nvSpPr>
        <p:spPr>
          <a:xfrm>
            <a:off x="457200" y="3059598"/>
            <a:ext cx="7073153" cy="329787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sz="2000" b="1" u="sng" dirty="0" smtClean="0">
                <a:latin typeface="Book Antiqua" panose="02040602050305030304" pitchFamily="18" charset="0"/>
              </a:rPr>
              <a:t>Városi Vasúti Infrastruktúra Osztály (VVIO):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közúti vasút (villamos) – BKV, DKV, MVK, SZKT, MÁV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helyiérdekű vasút – MÁV-HÉV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felszín alatti vasút (metró) – BKV, </a:t>
            </a:r>
            <a:r>
              <a:rPr lang="hu-HU" sz="2000" dirty="0" smtClean="0">
                <a:solidFill>
                  <a:srgbClr val="5161B3"/>
                </a:solidFill>
                <a:latin typeface="Book Antiqua" panose="02040602050305030304" pitchFamily="18" charset="0"/>
              </a:rPr>
              <a:t>MÁV-HÉV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trolibusz felsővezeték – BKV, DKV, SZKT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fogaskerekű vasút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sikló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kötélpálya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sífelvonó (felső és alsó kötélvezetésű)</a:t>
            </a:r>
            <a:endParaRPr lang="hu-HU" sz="2000" dirty="0">
              <a:latin typeface="Book Antiqua" panose="02040602050305030304" pitchFamily="18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190" y="1765030"/>
            <a:ext cx="666750" cy="64770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086" y="2410777"/>
            <a:ext cx="666750" cy="647700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982" y="1773758"/>
            <a:ext cx="666750" cy="6477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190" y="3062035"/>
            <a:ext cx="666750" cy="6477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982" y="3062035"/>
            <a:ext cx="666750" cy="647700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086" y="3715926"/>
            <a:ext cx="666750" cy="64770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190" y="4363626"/>
            <a:ext cx="666750" cy="647700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8609" y="4363626"/>
            <a:ext cx="673123" cy="653891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697" y="5011326"/>
            <a:ext cx="652139" cy="63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13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Legfontosabb ágazati jogszabályok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1552" y="1050481"/>
            <a:ext cx="11132877" cy="5670994"/>
          </a:xfrm>
        </p:spPr>
        <p:txBody>
          <a:bodyPr>
            <a:noAutofit/>
          </a:bodyPr>
          <a:lstStyle/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2005</a:t>
            </a:r>
            <a:r>
              <a:rPr lang="hu-HU" b="1" dirty="0">
                <a:latin typeface="Book Antiqua" panose="02040602050305030304" pitchFamily="18" charset="0"/>
              </a:rPr>
              <a:t>. évi CLXXXIII. törvény</a:t>
            </a:r>
            <a:r>
              <a:rPr lang="hu-HU" dirty="0">
                <a:latin typeface="Book Antiqua" panose="02040602050305030304" pitchFamily="18" charset="0"/>
              </a:rPr>
              <a:t> a vasúti </a:t>
            </a:r>
            <a:r>
              <a:rPr lang="hu-HU" dirty="0" smtClean="0">
                <a:latin typeface="Book Antiqua" panose="02040602050305030304" pitchFamily="18" charset="0"/>
              </a:rPr>
              <a:t>közlekedésről	</a:t>
            </a:r>
            <a:r>
              <a:rPr lang="hu-HU" dirty="0" err="1">
                <a:solidFill>
                  <a:srgbClr val="C00000"/>
                </a:solidFill>
                <a:latin typeface="Book Antiqua" panose="02040602050305030304" pitchFamily="18" charset="0"/>
              </a:rPr>
              <a:t>Vtv</a:t>
            </a:r>
            <a:r>
              <a:rPr lang="hu-HU" dirty="0">
                <a:solidFill>
                  <a:srgbClr val="C00000"/>
                </a:solidFill>
                <a:latin typeface="Book Antiqua" panose="02040602050305030304" pitchFamily="18" charset="0"/>
              </a:rPr>
              <a:t>.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2015</a:t>
            </a:r>
            <a:r>
              <a:rPr lang="hu-HU" b="1" dirty="0">
                <a:latin typeface="Book Antiqua" panose="02040602050305030304" pitchFamily="18" charset="0"/>
              </a:rPr>
              <a:t>. évi CII. törvény</a:t>
            </a:r>
            <a:r>
              <a:rPr lang="hu-HU" dirty="0">
                <a:latin typeface="Book Antiqua" panose="02040602050305030304" pitchFamily="18" charset="0"/>
              </a:rPr>
              <a:t> a vasútnak nem minősülő egyéb kötöttpályás </a:t>
            </a:r>
            <a:r>
              <a:rPr lang="hu-HU" dirty="0" smtClean="0">
                <a:latin typeface="Book Antiqua" panose="02040602050305030304" pitchFamily="18" charset="0"/>
              </a:rPr>
              <a:t>közlekedésről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Egyéb </a:t>
            </a:r>
            <a:r>
              <a:rPr lang="hu-HU" dirty="0" err="1" smtClean="0">
                <a:solidFill>
                  <a:srgbClr val="C00000"/>
                </a:solidFill>
                <a:latin typeface="Book Antiqua" panose="02040602050305030304" pitchFamily="18" charset="0"/>
              </a:rPr>
              <a:t>kötöttp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. tv</a:t>
            </a:r>
            <a:r>
              <a:rPr lang="hu-HU" dirty="0">
                <a:solidFill>
                  <a:srgbClr val="C00000"/>
                </a:solidFill>
                <a:latin typeface="Book Antiqua" panose="02040602050305030304" pitchFamily="18" charset="0"/>
              </a:rPr>
              <a:t>.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2016</a:t>
            </a:r>
            <a:r>
              <a:rPr lang="hu-HU" b="1" dirty="0">
                <a:latin typeface="Book Antiqua" panose="02040602050305030304" pitchFamily="18" charset="0"/>
              </a:rPr>
              <a:t>. évi CL. törvény</a:t>
            </a:r>
            <a:r>
              <a:rPr lang="hu-HU" dirty="0">
                <a:latin typeface="Book Antiqua" panose="02040602050305030304" pitchFamily="18" charset="0"/>
              </a:rPr>
              <a:t> az általános közigazgatási </a:t>
            </a:r>
            <a:r>
              <a:rPr lang="hu-HU" dirty="0" smtClean="0">
                <a:latin typeface="Book Antiqua" panose="02040602050305030304" pitchFamily="18" charset="0"/>
              </a:rPr>
              <a:t>rendtartásról	</a:t>
            </a:r>
            <a:r>
              <a:rPr lang="hu-HU" dirty="0" err="1" smtClean="0">
                <a:solidFill>
                  <a:srgbClr val="C00000"/>
                </a:solidFill>
                <a:latin typeface="Book Antiqua" panose="02040602050305030304" pitchFamily="18" charset="0"/>
              </a:rPr>
              <a:t>Ákr</a:t>
            </a:r>
            <a:r>
              <a:rPr lang="hu-HU" dirty="0">
                <a:solidFill>
                  <a:srgbClr val="C00000"/>
                </a:solidFill>
                <a:latin typeface="Book Antiqua" panose="02040602050305030304" pitchFamily="18" charset="0"/>
              </a:rPr>
              <a:t>.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1997</a:t>
            </a:r>
            <a:r>
              <a:rPr lang="hu-HU" b="1" dirty="0">
                <a:latin typeface="Book Antiqua" panose="02040602050305030304" pitchFamily="18" charset="0"/>
              </a:rPr>
              <a:t>. évi LXXVIII. törvény</a:t>
            </a:r>
            <a:r>
              <a:rPr lang="hu-HU" dirty="0">
                <a:latin typeface="Book Antiqua" panose="02040602050305030304" pitchFamily="18" charset="0"/>
              </a:rPr>
              <a:t> az épített környezet alakításáról és </a:t>
            </a:r>
            <a:r>
              <a:rPr lang="hu-HU" dirty="0" smtClean="0">
                <a:latin typeface="Book Antiqua" panose="02040602050305030304" pitchFamily="18" charset="0"/>
              </a:rPr>
              <a:t>védelméről	</a:t>
            </a:r>
            <a:r>
              <a:rPr lang="hu-HU" dirty="0" err="1" smtClean="0">
                <a:solidFill>
                  <a:srgbClr val="C00000"/>
                </a:solidFill>
                <a:latin typeface="Book Antiqua" panose="02040602050305030304" pitchFamily="18" charset="0"/>
              </a:rPr>
              <a:t>Étv</a:t>
            </a:r>
            <a:r>
              <a:rPr lang="hu-HU" dirty="0">
                <a:solidFill>
                  <a:srgbClr val="C00000"/>
                </a:solidFill>
                <a:latin typeface="Book Antiqua" panose="02040602050305030304" pitchFamily="18" charset="0"/>
              </a:rPr>
              <a:t>.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289/2012</a:t>
            </a:r>
            <a:r>
              <a:rPr lang="hu-HU" b="1" dirty="0">
                <a:latin typeface="Book Antiqua" panose="02040602050305030304" pitchFamily="18" charset="0"/>
              </a:rPr>
              <a:t>. (X. 11.) Korm. rendelet</a:t>
            </a:r>
            <a:r>
              <a:rPr lang="hu-HU" dirty="0">
                <a:latin typeface="Book Antiqua" panose="02040602050305030304" pitchFamily="18" charset="0"/>
              </a:rPr>
              <a:t> a vasúti építmények építésügyi hatósági engedélyezési eljárásainak részletes </a:t>
            </a:r>
            <a:r>
              <a:rPr lang="hu-HU" dirty="0" smtClean="0">
                <a:latin typeface="Book Antiqua" panose="02040602050305030304" pitchFamily="18" charset="0"/>
              </a:rPr>
              <a:t>szabályairól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289</a:t>
            </a:r>
            <a:endParaRPr lang="hu-HU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431/2017</a:t>
            </a:r>
            <a:r>
              <a:rPr lang="hu-HU" b="1" dirty="0">
                <a:latin typeface="Book Antiqua" panose="02040602050305030304" pitchFamily="18" charset="0"/>
              </a:rPr>
              <a:t>. (XII. 20.) Korm. rendelet</a:t>
            </a:r>
            <a:r>
              <a:rPr lang="hu-HU" dirty="0">
                <a:latin typeface="Book Antiqua" panose="02040602050305030304" pitchFamily="18" charset="0"/>
              </a:rPr>
              <a:t> a vasútnak nem minősülő egyéb kötöttpályás közlekedési rendszerekkel kapcsolatos építésügyi hatósági engedélyezési eljárások lefolytatásának részletes szabályairól és egyes kapcsolódó kormányrendeletek </a:t>
            </a:r>
            <a:r>
              <a:rPr lang="hu-HU" dirty="0" smtClean="0">
                <a:latin typeface="Book Antiqua" panose="02040602050305030304" pitchFamily="18" charset="0"/>
              </a:rPr>
              <a:t>módosításáról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431</a:t>
            </a:r>
            <a:endParaRPr lang="hu-HU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18/1998</a:t>
            </a:r>
            <a:r>
              <a:rPr lang="hu-HU" b="1" dirty="0">
                <a:latin typeface="Book Antiqua" panose="02040602050305030304" pitchFamily="18" charset="0"/>
              </a:rPr>
              <a:t>. (VII. 3.) KHVM rendelet</a:t>
            </a:r>
            <a:r>
              <a:rPr lang="hu-HU" dirty="0">
                <a:latin typeface="Book Antiqua" panose="02040602050305030304" pitchFamily="18" charset="0"/>
              </a:rPr>
              <a:t> az Országos Vasúti Szabályzat II. kötetének </a:t>
            </a:r>
            <a:r>
              <a:rPr lang="hu-HU" dirty="0" smtClean="0">
                <a:latin typeface="Book Antiqua" panose="02040602050305030304" pitchFamily="18" charset="0"/>
              </a:rPr>
              <a:t>kiadásáról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OVSZ </a:t>
            </a:r>
            <a:r>
              <a:rPr lang="hu-HU" dirty="0">
                <a:solidFill>
                  <a:srgbClr val="C00000"/>
                </a:solidFill>
                <a:latin typeface="Book Antiqua" panose="02040602050305030304" pitchFamily="18" charset="0"/>
              </a:rPr>
              <a:t>II.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1/1975</a:t>
            </a:r>
            <a:r>
              <a:rPr lang="hu-HU" b="1" dirty="0">
                <a:latin typeface="Book Antiqua" panose="02040602050305030304" pitchFamily="18" charset="0"/>
              </a:rPr>
              <a:t>. (II. 5.) KPM–BM együttes rendelet</a:t>
            </a:r>
            <a:r>
              <a:rPr lang="hu-HU" dirty="0">
                <a:latin typeface="Book Antiqua" panose="02040602050305030304" pitchFamily="18" charset="0"/>
              </a:rPr>
              <a:t> a közúti közlekedés </a:t>
            </a:r>
            <a:r>
              <a:rPr lang="hu-HU" dirty="0" smtClean="0">
                <a:latin typeface="Book Antiqua" panose="02040602050305030304" pitchFamily="18" charset="0"/>
              </a:rPr>
              <a:t>szabályairól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KRESZ</a:t>
            </a:r>
            <a:endParaRPr lang="hu-HU" dirty="0"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20/1984</a:t>
            </a:r>
            <a:r>
              <a:rPr lang="hu-HU" b="1" dirty="0">
                <a:latin typeface="Book Antiqua" panose="02040602050305030304" pitchFamily="18" charset="0"/>
              </a:rPr>
              <a:t>. (XII. 21.) KM rendelet</a:t>
            </a:r>
            <a:r>
              <a:rPr lang="hu-HU" dirty="0">
                <a:latin typeface="Book Antiqua" panose="02040602050305030304" pitchFamily="18" charset="0"/>
              </a:rPr>
              <a:t> az utak forgalomszabályozásáról és a közúti jelzések elhelyezéséről</a:t>
            </a: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>
                <a:latin typeface="Book Antiqua" panose="02040602050305030304" pitchFamily="18" charset="0"/>
              </a:rPr>
              <a:t>72/2006. (IX. 29.) GKM </a:t>
            </a:r>
            <a:r>
              <a:rPr lang="hu-HU" b="1" dirty="0" smtClean="0">
                <a:latin typeface="Book Antiqua" panose="02040602050305030304" pitchFamily="18" charset="0"/>
              </a:rPr>
              <a:t>rendelet </a:t>
            </a:r>
            <a:r>
              <a:rPr lang="hu-HU" dirty="0" smtClean="0">
                <a:latin typeface="Book Antiqua" panose="02040602050305030304" pitchFamily="18" charset="0"/>
              </a:rPr>
              <a:t>a </a:t>
            </a:r>
            <a:r>
              <a:rPr lang="hu-HU" dirty="0">
                <a:latin typeface="Book Antiqua" panose="02040602050305030304" pitchFamily="18" charset="0"/>
              </a:rPr>
              <a:t>közlekedési hatóság által végzett vasúti hatósági eljárások igazgatási szolgáltatási </a:t>
            </a:r>
            <a:r>
              <a:rPr lang="hu-HU" dirty="0" smtClean="0">
                <a:latin typeface="Book Antiqua" panose="02040602050305030304" pitchFamily="18" charset="0"/>
              </a:rPr>
              <a:t>díjairól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Díjrendelet</a:t>
            </a:r>
            <a:endParaRPr lang="hu-HU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 smtClean="0">
                <a:latin typeface="Book Antiqua" panose="02040602050305030304" pitchFamily="18" charset="0"/>
              </a:rPr>
              <a:t>277/2014</a:t>
            </a:r>
            <a:r>
              <a:rPr lang="hu-HU" b="1" dirty="0">
                <a:latin typeface="Book Antiqua" panose="02040602050305030304" pitchFamily="18" charset="0"/>
              </a:rPr>
              <a:t>. (XI. 14.) Korm. rendelet</a:t>
            </a:r>
            <a:r>
              <a:rPr lang="hu-HU" dirty="0">
                <a:latin typeface="Book Antiqua" panose="02040602050305030304" pitchFamily="18" charset="0"/>
              </a:rPr>
              <a:t> a vasúti közlekedési hatóság által kiszabható bírság mértékéről és </a:t>
            </a:r>
            <a:r>
              <a:rPr lang="hu-HU" dirty="0" smtClean="0">
                <a:latin typeface="Book Antiqua" panose="02040602050305030304" pitchFamily="18" charset="0"/>
              </a:rPr>
              <a:t>megfizetésének </a:t>
            </a:r>
            <a:r>
              <a:rPr lang="hu-HU" dirty="0">
                <a:latin typeface="Book Antiqua" panose="02040602050305030304" pitchFamily="18" charset="0"/>
              </a:rPr>
              <a:t>részletes </a:t>
            </a:r>
            <a:r>
              <a:rPr lang="hu-HU" dirty="0" smtClean="0">
                <a:latin typeface="Book Antiqua" panose="02040602050305030304" pitchFamily="18" charset="0"/>
              </a:rPr>
              <a:t>szabályairól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Bírságrendelet</a:t>
            </a:r>
          </a:p>
          <a:p>
            <a:pPr marL="895350" lvl="0" indent="-895350">
              <a:spcBef>
                <a:spcPts val="600"/>
              </a:spcBef>
              <a:buNone/>
              <a:tabLst>
                <a:tab pos="9061450" algn="l"/>
              </a:tabLst>
            </a:pPr>
            <a:r>
              <a:rPr lang="hu-HU" b="1" dirty="0">
                <a:latin typeface="Book Antiqua" panose="02040602050305030304" pitchFamily="18" charset="0"/>
              </a:rPr>
              <a:t>26/2003. (IV. 28.) GKM </a:t>
            </a:r>
            <a:r>
              <a:rPr lang="hu-HU" b="1" dirty="0" smtClean="0">
                <a:latin typeface="Book Antiqua" panose="02040602050305030304" pitchFamily="18" charset="0"/>
              </a:rPr>
              <a:t>rendelet</a:t>
            </a:r>
            <a:r>
              <a:rPr lang="hu-HU" dirty="0" smtClean="0">
                <a:latin typeface="Book Antiqua" panose="02040602050305030304" pitchFamily="18" charset="0"/>
              </a:rPr>
              <a:t> a </a:t>
            </a:r>
            <a:r>
              <a:rPr lang="hu-HU" dirty="0">
                <a:latin typeface="Book Antiqua" panose="02040602050305030304" pitchFamily="18" charset="0"/>
              </a:rPr>
              <a:t>kötélvontatású személyszállító vasutakról és az Országos Vasúti Szabályzat III. kötetének </a:t>
            </a:r>
            <a:r>
              <a:rPr lang="hu-HU" dirty="0" smtClean="0">
                <a:latin typeface="Book Antiqua" panose="02040602050305030304" pitchFamily="18" charset="0"/>
              </a:rPr>
              <a:t>kiadásáról	</a:t>
            </a:r>
            <a:r>
              <a:rPr lang="hu-HU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OVSZ III.</a:t>
            </a:r>
            <a:endParaRPr lang="hu-HU" dirty="0">
              <a:solidFill>
                <a:srgbClr val="C00000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3</a:t>
            </a:fld>
            <a:endParaRPr lang="hu-H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21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Eljárások, feladatok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1200" y="1245960"/>
            <a:ext cx="6061200" cy="50472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>
                <a:latin typeface="Book Antiqua" panose="02040602050305030304" pitchFamily="18" charset="0"/>
              </a:rPr>
              <a:t>É</a:t>
            </a:r>
            <a:r>
              <a:rPr lang="hu-HU" sz="2000" b="1" u="sng" dirty="0" smtClean="0">
                <a:latin typeface="Book Antiqua" panose="02040602050305030304" pitchFamily="18" charset="0"/>
              </a:rPr>
              <a:t>pítésügyi </a:t>
            </a:r>
            <a:r>
              <a:rPr lang="hu-HU" sz="2000" b="1" u="sng" dirty="0">
                <a:latin typeface="Book Antiqua" panose="02040602050305030304" pitchFamily="18" charset="0"/>
              </a:rPr>
              <a:t>hatósági engedélyezési </a:t>
            </a:r>
            <a:r>
              <a:rPr lang="hu-HU" sz="2000" b="1" u="sng" dirty="0" smtClean="0">
                <a:latin typeface="Book Antiqua" panose="02040602050305030304" pitchFamily="18" charset="0"/>
              </a:rPr>
              <a:t>eljárások</a:t>
            </a:r>
            <a:endParaRPr lang="hu-HU" sz="2000" b="1" u="sng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feltétfüzet </a:t>
            </a:r>
            <a:r>
              <a:rPr lang="hu-HU" sz="2000" dirty="0">
                <a:latin typeface="Book Antiqua" panose="02040602050305030304" pitchFamily="18" charset="0"/>
              </a:rPr>
              <a:t>alkalmazási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elvi </a:t>
            </a:r>
            <a:r>
              <a:rPr lang="hu-HU" sz="2000" dirty="0">
                <a:latin typeface="Book Antiqua" panose="02040602050305030304" pitchFamily="18" charset="0"/>
              </a:rPr>
              <a:t>építési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vasút </a:t>
            </a:r>
            <a:r>
              <a:rPr lang="hu-HU" sz="2000" dirty="0">
                <a:latin typeface="Book Antiqua" panose="02040602050305030304" pitchFamily="18" charset="0"/>
              </a:rPr>
              <a:t>építési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átalakítási</a:t>
            </a:r>
            <a:r>
              <a:rPr lang="hu-HU" sz="2000" dirty="0">
                <a:latin typeface="Book Antiqua" panose="02040602050305030304" pitchFamily="18" charset="0"/>
              </a:rPr>
              <a:t>, korszerűsítési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használatbavételi 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ideiglenes </a:t>
            </a:r>
            <a:r>
              <a:rPr lang="hu-HU" sz="2000" dirty="0">
                <a:latin typeface="Book Antiqua" panose="02040602050305030304" pitchFamily="18" charset="0"/>
              </a:rPr>
              <a:t>használatbavételi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fennmaradási 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megszüntetési </a:t>
            </a:r>
            <a:r>
              <a:rPr lang="hu-HU" sz="2000" dirty="0">
                <a:latin typeface="Book Antiqua" panose="02040602050305030304" pitchFamily="18" charset="0"/>
              </a:rPr>
              <a:t>vagy bontási </a:t>
            </a:r>
            <a:r>
              <a:rPr lang="hu-HU" sz="2000" dirty="0" smtClean="0">
                <a:latin typeface="Book Antiqua" panose="02040602050305030304" pitchFamily="18" charset="0"/>
              </a:rPr>
              <a:t>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üzemszünet engedély</a:t>
            </a:r>
            <a:endParaRPr lang="hu-HU" sz="2000" dirty="0">
              <a:latin typeface="Book Antiqua" panose="02040602050305030304" pitchFamily="18" charset="0"/>
            </a:endParaRP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eltérési engedély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</a:t>
            </a:r>
            <a:r>
              <a:rPr lang="hu-HU" sz="2000" dirty="0">
                <a:latin typeface="Book Antiqua" panose="02040602050305030304" pitchFamily="18" charset="0"/>
              </a:rPr>
              <a:t>építésügyi hatósági bejelentési eljárások</a:t>
            </a:r>
          </a:p>
          <a:p>
            <a:pPr lvl="1"/>
            <a:r>
              <a:rPr lang="hu-HU" sz="2000" dirty="0">
                <a:latin typeface="Book Antiqua" panose="02040602050305030304" pitchFamily="18" charset="0"/>
              </a:rPr>
              <a:t>	jogutódlás bejelentés eljárás</a:t>
            </a:r>
          </a:p>
          <a:p>
            <a:pPr lvl="1"/>
            <a:r>
              <a:rPr lang="hu-HU" sz="2000" dirty="0" smtClean="0">
                <a:latin typeface="Book Antiqua" panose="02040602050305030304" pitchFamily="18" charset="0"/>
              </a:rPr>
              <a:t>	forgalomba-helyezési engedély	</a:t>
            </a:r>
            <a:endParaRPr lang="hu-HU" sz="2000" dirty="0">
              <a:latin typeface="Book Antiqua" panose="0204060205030503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4</a:t>
            </a:fld>
            <a:endParaRPr lang="hu-HU" dirty="0">
              <a:latin typeface="Book Antiqua" panose="0204060205030503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357257" y="1245961"/>
            <a:ext cx="535577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000" b="1" u="sng" dirty="0">
                <a:latin typeface="Book Antiqua" panose="02040602050305030304" pitchFamily="18" charset="0"/>
              </a:rPr>
              <a:t>E</a:t>
            </a:r>
            <a:r>
              <a:rPr lang="hu-HU" sz="2000" b="1" u="sng" dirty="0" smtClean="0">
                <a:latin typeface="Book Antiqua" panose="02040602050305030304" pitchFamily="18" charset="0"/>
              </a:rPr>
              <a:t>gyéb feladatok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Book Antiqua" panose="02040602050305030304" pitchFamily="18" charset="0"/>
              </a:rPr>
              <a:t>engedélyező </a:t>
            </a:r>
            <a:r>
              <a:rPr lang="hu-HU" sz="2000" dirty="0">
                <a:latin typeface="Book Antiqua" panose="02040602050305030304" pitchFamily="18" charset="0"/>
              </a:rPr>
              <a:t>hatóság megkeresése alapján szakhatósági </a:t>
            </a:r>
            <a:r>
              <a:rPr lang="hu-HU" sz="2000" dirty="0" smtClean="0">
                <a:latin typeface="Book Antiqua" panose="02040602050305030304" pitchFamily="18" charset="0"/>
              </a:rPr>
              <a:t>eljárások</a:t>
            </a:r>
            <a:endParaRPr lang="hu-HU" sz="2000" dirty="0">
              <a:latin typeface="Book Antiqua" panose="0204060205030503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Book Antiqua" panose="02040602050305030304" pitchFamily="18" charset="0"/>
              </a:rPr>
              <a:t>tájékoztató, </a:t>
            </a:r>
            <a:r>
              <a:rPr lang="hu-HU" sz="2000" dirty="0">
                <a:latin typeface="Book Antiqua" panose="02040602050305030304" pitchFamily="18" charset="0"/>
              </a:rPr>
              <a:t>szakvélemény adása </a:t>
            </a:r>
            <a:r>
              <a:rPr lang="hu-HU" sz="2000" dirty="0" smtClean="0">
                <a:latin typeface="Book Antiqua" panose="02040602050305030304" pitchFamily="18" charset="0"/>
              </a:rPr>
              <a:t>a városi vasutak és a vasútnak nem minősülő egyéb </a:t>
            </a:r>
            <a:r>
              <a:rPr lang="hu-HU" sz="2000" dirty="0" err="1" smtClean="0">
                <a:latin typeface="Book Antiqua" panose="02040602050305030304" pitchFamily="18" charset="0"/>
              </a:rPr>
              <a:t>kötöttpálya</a:t>
            </a:r>
            <a:r>
              <a:rPr lang="hu-HU" sz="2000" dirty="0" smtClean="0">
                <a:latin typeface="Book Antiqua" panose="02040602050305030304" pitchFamily="18" charset="0"/>
              </a:rPr>
              <a:t> </a:t>
            </a:r>
            <a:r>
              <a:rPr lang="hu-HU" sz="2000" dirty="0">
                <a:latin typeface="Book Antiqua" panose="02040602050305030304" pitchFamily="18" charset="0"/>
              </a:rPr>
              <a:t>infrastruktúráját érintő </a:t>
            </a:r>
            <a:r>
              <a:rPr lang="hu-HU" sz="2000" dirty="0" smtClean="0">
                <a:latin typeface="Book Antiqua" panose="02040602050305030304" pitchFamily="18" charset="0"/>
              </a:rPr>
              <a:t>kérdésekben</a:t>
            </a:r>
            <a:endParaRPr lang="hu-HU" sz="2000" dirty="0">
              <a:latin typeface="Book Antiqua" panose="0204060205030503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Book Antiqua" panose="02040602050305030304" pitchFamily="18" charset="0"/>
              </a:rPr>
              <a:t>területfejlesztési koncepciók, valamint a településrendezési tervek </a:t>
            </a:r>
            <a:r>
              <a:rPr lang="hu-HU" sz="2000" dirty="0" smtClean="0">
                <a:latin typeface="Book Antiqua" panose="02040602050305030304" pitchFamily="18" charset="0"/>
              </a:rPr>
              <a:t>véleményezése</a:t>
            </a:r>
            <a:endParaRPr lang="hu-HU" sz="2000" dirty="0">
              <a:latin typeface="Book Antiqua" panose="0204060205030503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Book Antiqua" panose="02040602050305030304" pitchFamily="18" charset="0"/>
              </a:rPr>
              <a:t>jogszabályban meghatározott vasúti </a:t>
            </a:r>
            <a:r>
              <a:rPr lang="hu-HU" sz="2000" dirty="0" smtClean="0">
                <a:latin typeface="Book Antiqua" panose="02040602050305030304" pitchFamily="18" charset="0"/>
              </a:rPr>
              <a:t>és egyéb </a:t>
            </a:r>
            <a:r>
              <a:rPr lang="hu-HU" sz="2000" dirty="0" err="1" smtClean="0">
                <a:latin typeface="Book Antiqua" panose="02040602050305030304" pitchFamily="18" charset="0"/>
              </a:rPr>
              <a:t>kötöttpálya</a:t>
            </a:r>
            <a:r>
              <a:rPr lang="hu-HU" sz="2000" dirty="0" smtClean="0">
                <a:latin typeface="Book Antiqua" panose="02040602050305030304" pitchFamily="18" charset="0"/>
              </a:rPr>
              <a:t> infrastruktúra </a:t>
            </a:r>
            <a:r>
              <a:rPr lang="hu-HU" sz="2000" dirty="0">
                <a:latin typeface="Book Antiqua" panose="02040602050305030304" pitchFamily="18" charset="0"/>
              </a:rPr>
              <a:t>nyilvántartások </a:t>
            </a:r>
            <a:r>
              <a:rPr lang="hu-HU" sz="2000" dirty="0" smtClean="0">
                <a:latin typeface="Book Antiqua" panose="02040602050305030304" pitchFamily="18" charset="0"/>
              </a:rPr>
              <a:t>vezetése</a:t>
            </a:r>
            <a:endParaRPr lang="hu-HU" sz="2000" dirty="0">
              <a:latin typeface="Book Antiqua" panose="0204060205030503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2000" dirty="0">
                <a:latin typeface="Book Antiqua" panose="02040602050305030304" pitchFamily="18" charset="0"/>
              </a:rPr>
              <a:t>adatszolgáltatási feladatok </a:t>
            </a:r>
            <a:r>
              <a:rPr lang="hu-HU" sz="2000" dirty="0" smtClean="0">
                <a:latin typeface="Book Antiqua" panose="02040602050305030304" pitchFamily="18" charset="0"/>
              </a:rPr>
              <a:t>ellátása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Book Antiqua" panose="02040602050305030304" pitchFamily="18" charset="0"/>
              </a:rPr>
              <a:t>vasútnak nem minősülő kötöttpályás szakértők névjegyzékének kezelése</a:t>
            </a:r>
            <a:endParaRPr lang="hu-HU" sz="2000" dirty="0">
              <a:latin typeface="Book Antiqua" panose="02040602050305030304" pitchFamily="18" charset="0"/>
            </a:endParaRPr>
          </a:p>
          <a:p>
            <a:endParaRPr lang="hu-H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265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2" y="294657"/>
            <a:ext cx="9844878" cy="497218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Ügymeneti jellemzők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55076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	</a:t>
            </a:r>
            <a:endParaRPr lang="hu-HU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5</a:t>
            </a:fld>
            <a:endParaRPr lang="hu-HU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909946"/>
              </p:ext>
            </p:extLst>
          </p:nvPr>
        </p:nvGraphicFramePr>
        <p:xfrm>
          <a:off x="499257" y="1908208"/>
          <a:ext cx="10615211" cy="374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5352"/>
                <a:gridCol w="1609859"/>
              </a:tblGrid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u="sng" strike="noStrike" dirty="0">
                          <a:effectLst/>
                          <a:latin typeface="Book Antiqua" panose="02040602050305030304" pitchFamily="18" charset="0"/>
                        </a:rPr>
                        <a:t>1. LEZÁRVA</a:t>
                      </a:r>
                      <a:endParaRPr lang="hu-HU" sz="2000" b="1" i="0" u="sng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u="sng" strike="noStrike" dirty="0" smtClean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hu-HU" sz="2000" b="1" i="0" u="sng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546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2.B. Határozat kiadása folyamatban </a:t>
                      </a:r>
                      <a:r>
                        <a:rPr lang="hu-HU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ügyintézési </a:t>
                      </a:r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időn túl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0080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2.A. Határozat kiadása folyamatban </a:t>
                      </a:r>
                      <a:r>
                        <a:rPr lang="hu-HU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ügyintézési </a:t>
                      </a:r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időn belül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951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4. Hiánypótlási határidőn túl van </a:t>
                      </a:r>
                      <a:r>
                        <a:rPr lang="hu-HU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(</a:t>
                      </a:r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dokumentáció nem teljes)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205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5.B. Második hiánypótlás </a:t>
                      </a:r>
                      <a:r>
                        <a:rPr lang="hu-HU" sz="2000" u="none" strike="noStrike" dirty="0" smtClean="0">
                          <a:effectLst/>
                          <a:latin typeface="Book Antiqua" panose="02040602050305030304" pitchFamily="18" charset="0"/>
                        </a:rPr>
                        <a:t>folyamatban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5.A. Első hiánypótlás folyamatban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9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6. Szakhatóságra vár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7. Szünetel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9.A. Eljárás megindítva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12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0228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  <a:latin typeface="Book Antiqua" panose="02040602050305030304" pitchFamily="18" charset="0"/>
                        </a:rPr>
                        <a:t>9.B. Iktatva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00595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1" u="sng" strike="noStrike" dirty="0" smtClean="0">
                          <a:effectLst/>
                          <a:latin typeface="Book Antiqua" panose="02040602050305030304" pitchFamily="18" charset="0"/>
                        </a:rPr>
                        <a:t>Összesen:</a:t>
                      </a:r>
                      <a:endParaRPr lang="hu-HU" sz="2000" b="1" i="0" u="sng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0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105</a:t>
                      </a:r>
                      <a:endParaRPr lang="hu-HU" sz="2000" b="1" i="0" u="sng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2296672" y="1096510"/>
            <a:ext cx="67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latin typeface="Book Antiqua" panose="02040602050305030304" pitchFamily="18" charset="0"/>
              </a:rPr>
              <a:t>2023. január 1. és október 31. közötti ügyek száma :</a:t>
            </a:r>
            <a:endParaRPr lang="hu-HU" sz="20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72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Átfutási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idők</a:t>
            </a:r>
            <a:b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</a:b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093561"/>
            <a:ext cx="11489871" cy="5627914"/>
          </a:xfrm>
        </p:spPr>
        <p:txBody>
          <a:bodyPr/>
          <a:lstStyle/>
          <a:p>
            <a:pPr marL="0" indent="0">
              <a:buNone/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Az eljárás a kérelemnek az eljáró hatósághoz történő megérkezésének időpontjában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indul. </a:t>
            </a:r>
          </a:p>
          <a:p>
            <a:pPr marL="0" indent="0">
              <a:buNone/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Az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ügyintézési határidő az eljárás megindulásának napján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kezdődik.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hu-HU" b="1" u="sng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Építési, használatbavételi eljárások határideje:</a:t>
            </a:r>
          </a:p>
          <a:p>
            <a:pPr marL="0" indent="0">
              <a:buNone/>
            </a:pPr>
            <a:endParaRPr lang="hu-HU" b="1" u="sng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hu-HU" u="sng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Általános ügymenet: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Eljárás megindítása 15 nap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Hirdetmény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közlésének napja a kifüggesztését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követő 15 nap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Hiánypótlási felhívás kiküldése 30 nap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Hiánytalan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dokumentáció beérkezésétől számított 4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hónap</a:t>
            </a:r>
          </a:p>
          <a:p>
            <a:pPr marL="0" indent="0">
              <a:buNone/>
            </a:pPr>
            <a:endParaRPr lang="hu-HU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hu-HU" u="sng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Nemzetgazdasági </a:t>
            </a:r>
            <a:r>
              <a:rPr lang="hu-HU" u="sng" dirty="0">
                <a:latin typeface="Book Antiqua" panose="02040602050305030304" pitchFamily="18" charset="0"/>
                <a:ea typeface="Verdana" panose="020B0604030504040204" pitchFamily="34" charset="0"/>
              </a:rPr>
              <a:t>szempontból kiemelt jelentőségű </a:t>
            </a:r>
            <a:r>
              <a:rPr lang="hu-HU" u="sng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ügy esetében: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Hirdetmény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közlésének napja a kifüggesztését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követő 5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nap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Hiánytalan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dokumentáció beérkezésétől számított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42 nap</a:t>
            </a:r>
          </a:p>
          <a:p>
            <a:pPr marL="0" indent="0">
              <a:buNone/>
            </a:pP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hu-HU" u="sng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Szakhatósági megkeresés, egyéb ügyek esetében: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 21 nap</a:t>
            </a:r>
          </a:p>
          <a:p>
            <a:pPr marL="0" indent="0">
              <a:buNone/>
            </a:pP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6</a:t>
            </a:fld>
            <a:endParaRPr lang="hu-H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3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0789617" cy="531440"/>
          </a:xfrm>
        </p:spPr>
        <p:txBody>
          <a:bodyPr/>
          <a:lstStyle/>
          <a:p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Az engedélyezési eljárások közös szabályai</a:t>
            </a:r>
            <a:b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</a:b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282194"/>
            <a:ext cx="11061371" cy="5423406"/>
          </a:xfrm>
        </p:spPr>
        <p:txBody>
          <a:bodyPr/>
          <a:lstStyle/>
          <a:p>
            <a:endParaRPr lang="hu-HU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9245928" y="6356350"/>
            <a:ext cx="2885575" cy="390256"/>
          </a:xfrm>
        </p:spPr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7</a:t>
            </a:fld>
            <a:endParaRPr lang="hu-HU" dirty="0">
              <a:latin typeface="Book Antiqua" panose="02040602050305030304" pitchFamily="18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99257" y="1186543"/>
            <a:ext cx="1131174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>
                <a:latin typeface="Book Antiqua" panose="02040602050305030304" pitchFamily="18" charset="0"/>
              </a:rPr>
              <a:t>289/2012. (X. 11.) Korm. rendelet</a:t>
            </a:r>
            <a:r>
              <a:rPr lang="hu-HU" dirty="0">
                <a:latin typeface="Book Antiqua" panose="02040602050305030304" pitchFamily="18" charset="0"/>
              </a:rPr>
              <a:t> a </a:t>
            </a:r>
            <a:r>
              <a:rPr lang="hu-HU" b="1" dirty="0">
                <a:solidFill>
                  <a:srgbClr val="C00000"/>
                </a:solidFill>
                <a:latin typeface="Book Antiqua" panose="02040602050305030304" pitchFamily="18" charset="0"/>
              </a:rPr>
              <a:t>vasúti építmények </a:t>
            </a:r>
            <a:r>
              <a:rPr lang="hu-HU" dirty="0">
                <a:latin typeface="Book Antiqua" panose="02040602050305030304" pitchFamily="18" charset="0"/>
              </a:rPr>
              <a:t>építésügyi hatósági engedélyezési eljárásainak részletes </a:t>
            </a:r>
            <a:r>
              <a:rPr lang="hu-HU" dirty="0" smtClean="0">
                <a:latin typeface="Book Antiqua" panose="02040602050305030304" pitchFamily="18" charset="0"/>
              </a:rPr>
              <a:t>szabályairól</a:t>
            </a:r>
          </a:p>
          <a:p>
            <a:pPr algn="ctr"/>
            <a:endParaRPr lang="hu-HU" dirty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dirty="0" smtClean="0">
                <a:latin typeface="Book Antiqua" panose="02040602050305030304" pitchFamily="18" charset="0"/>
              </a:rPr>
              <a:t>6. §	(2)	A kérelemhez csatolni kell…</a:t>
            </a:r>
            <a:br>
              <a:rPr lang="hu-HU" dirty="0" smtClean="0">
                <a:latin typeface="Book Antiqua" panose="02040602050305030304" pitchFamily="18" charset="0"/>
              </a:rPr>
            </a:br>
            <a:r>
              <a:rPr lang="hu-HU" dirty="0" smtClean="0">
                <a:latin typeface="Book Antiqua" panose="02040602050305030304" pitchFamily="18" charset="0"/>
              </a:rPr>
              <a:t>	(2a)	A kérelmezőnek igazolnia kell…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 smtClean="0">
                <a:latin typeface="Book Antiqua" panose="02040602050305030304" pitchFamily="18" charset="0"/>
              </a:rPr>
              <a:t>1. melléklet</a:t>
            </a:r>
            <a:r>
              <a:rPr lang="hu-HU" dirty="0" smtClean="0">
                <a:latin typeface="Book Antiqua" panose="02040602050305030304" pitchFamily="18" charset="0"/>
              </a:rPr>
              <a:t> A vasúti </a:t>
            </a:r>
            <a:r>
              <a:rPr lang="hu-HU" dirty="0">
                <a:latin typeface="Book Antiqua" panose="02040602050305030304" pitchFamily="18" charset="0"/>
              </a:rPr>
              <a:t>építmények </a:t>
            </a:r>
            <a:r>
              <a:rPr lang="hu-HU" b="1" dirty="0" smtClean="0">
                <a:latin typeface="Book Antiqua" panose="02040602050305030304" pitchFamily="18" charset="0"/>
              </a:rPr>
              <a:t>építési </a:t>
            </a:r>
            <a:r>
              <a:rPr lang="hu-HU" dirty="0" smtClean="0">
                <a:latin typeface="Book Antiqua" panose="02040602050305030304" pitchFamily="18" charset="0"/>
              </a:rPr>
              <a:t>engedélyezése</a:t>
            </a:r>
            <a:r>
              <a:rPr lang="hu-HU" b="1" dirty="0" smtClean="0">
                <a:latin typeface="Book Antiqua" panose="02040602050305030304" pitchFamily="18" charset="0"/>
              </a:rPr>
              <a:t> </a:t>
            </a:r>
            <a:r>
              <a:rPr lang="hu-HU" dirty="0">
                <a:latin typeface="Book Antiqua" panose="02040602050305030304" pitchFamily="18" charset="0"/>
              </a:rPr>
              <a:t>iránti kérelem tartalmi </a:t>
            </a:r>
            <a:r>
              <a:rPr lang="hu-HU" dirty="0" smtClean="0">
                <a:latin typeface="Book Antiqua" panose="02040602050305030304" pitchFamily="18" charset="0"/>
              </a:rPr>
              <a:t>követelményei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 smtClean="0">
                <a:latin typeface="Book Antiqua" panose="02040602050305030304" pitchFamily="18" charset="0"/>
              </a:rPr>
              <a:t>2. melléklet</a:t>
            </a:r>
            <a:r>
              <a:rPr lang="hu-HU" dirty="0" smtClean="0">
                <a:latin typeface="Book Antiqua" panose="02040602050305030304" pitchFamily="18" charset="0"/>
              </a:rPr>
              <a:t> A </a:t>
            </a:r>
            <a:r>
              <a:rPr lang="hu-HU" dirty="0">
                <a:latin typeface="Book Antiqua" panose="02040602050305030304" pitchFamily="18" charset="0"/>
              </a:rPr>
              <a:t>vasúti építmények</a:t>
            </a:r>
            <a:r>
              <a:rPr lang="hu-HU" b="1" dirty="0">
                <a:latin typeface="Book Antiqua" panose="02040602050305030304" pitchFamily="18" charset="0"/>
              </a:rPr>
              <a:t> használatbavételi </a:t>
            </a:r>
            <a:r>
              <a:rPr lang="hu-HU" dirty="0">
                <a:latin typeface="Book Antiqua" panose="02040602050305030304" pitchFamily="18" charset="0"/>
              </a:rPr>
              <a:t>engedélyezése iránti kérelem tartalmi </a:t>
            </a:r>
            <a:r>
              <a:rPr lang="hu-HU" dirty="0" smtClean="0">
                <a:latin typeface="Book Antiqua" panose="02040602050305030304" pitchFamily="18" charset="0"/>
              </a:rPr>
              <a:t>követelményei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dirty="0" smtClean="0">
                <a:latin typeface="Book Antiqua" panose="02040602050305030304" pitchFamily="18" charset="0"/>
              </a:rPr>
              <a:t>3. </a:t>
            </a:r>
            <a:r>
              <a:rPr lang="hu-HU" dirty="0">
                <a:latin typeface="Book Antiqua" panose="02040602050305030304" pitchFamily="18" charset="0"/>
              </a:rPr>
              <a:t>melléklet A vasúti építmények </a:t>
            </a:r>
            <a:r>
              <a:rPr lang="hu-HU" b="1" dirty="0">
                <a:latin typeface="Book Antiqua" panose="02040602050305030304" pitchFamily="18" charset="0"/>
              </a:rPr>
              <a:t>megszüntetési</a:t>
            </a:r>
            <a:r>
              <a:rPr lang="hu-HU" dirty="0">
                <a:latin typeface="Book Antiqua" panose="02040602050305030304" pitchFamily="18" charset="0"/>
              </a:rPr>
              <a:t> engedélyezése iránti kérelem tartalmi </a:t>
            </a:r>
            <a:r>
              <a:rPr lang="hu-HU" dirty="0" smtClean="0">
                <a:latin typeface="Book Antiqua" panose="02040602050305030304" pitchFamily="18" charset="0"/>
              </a:rPr>
              <a:t>követelményei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 smtClean="0">
                <a:latin typeface="Book Antiqua" panose="02040602050305030304" pitchFamily="18" charset="0"/>
              </a:rPr>
              <a:t>4. </a:t>
            </a:r>
            <a:r>
              <a:rPr lang="hu-HU" i="1" dirty="0">
                <a:latin typeface="Book Antiqua" panose="02040602050305030304" pitchFamily="18" charset="0"/>
              </a:rPr>
              <a:t>melléklet </a:t>
            </a:r>
            <a:r>
              <a:rPr lang="hu-HU" b="1" dirty="0">
                <a:latin typeface="Book Antiqua" panose="02040602050305030304" pitchFamily="18" charset="0"/>
              </a:rPr>
              <a:t>Bejelentés köteles </a:t>
            </a:r>
            <a:r>
              <a:rPr lang="hu-HU" dirty="0" smtClean="0">
                <a:latin typeface="Book Antiqua" panose="02040602050305030304" pitchFamily="18" charset="0"/>
              </a:rPr>
              <a:t>tevékenységek</a:t>
            </a:r>
            <a:endParaRPr lang="hu-HU" dirty="0">
              <a:latin typeface="Book Antiqua" panose="02040602050305030304" pitchFamily="18" charset="0"/>
            </a:endParaRPr>
          </a:p>
          <a:p>
            <a:endParaRPr lang="hu-HU" dirty="0" smtClean="0">
              <a:latin typeface="Book Antiqua" panose="02040602050305030304" pitchFamily="18" charset="0"/>
            </a:endParaRPr>
          </a:p>
          <a:p>
            <a:pPr algn="ctr"/>
            <a:r>
              <a:rPr lang="hu-HU" b="1" dirty="0">
                <a:latin typeface="Book Antiqua" panose="02040602050305030304" pitchFamily="18" charset="0"/>
              </a:rPr>
              <a:t>431/2017. (XII. 20.) Korm. rendelet </a:t>
            </a:r>
            <a:r>
              <a:rPr lang="hu-HU" dirty="0">
                <a:latin typeface="Book Antiqua" panose="02040602050305030304" pitchFamily="18" charset="0"/>
              </a:rPr>
              <a:t>a </a:t>
            </a:r>
            <a:r>
              <a:rPr lang="hu-HU" b="1" dirty="0">
                <a:solidFill>
                  <a:srgbClr val="C00000"/>
                </a:solidFill>
                <a:latin typeface="Book Antiqua" panose="02040602050305030304" pitchFamily="18" charset="0"/>
              </a:rPr>
              <a:t>vasútnak nem minősülő egyéb kötöttpályás </a:t>
            </a:r>
            <a:r>
              <a:rPr lang="hu-HU" dirty="0">
                <a:latin typeface="Book Antiqua" panose="02040602050305030304" pitchFamily="18" charset="0"/>
              </a:rPr>
              <a:t>közlekedési rendszerekkel kapcsolatos építésügyi hatósági engedélyezési eljárások lefolytatásának részletes </a:t>
            </a:r>
            <a:r>
              <a:rPr lang="hu-HU" dirty="0" smtClean="0">
                <a:latin typeface="Book Antiqua" panose="02040602050305030304" pitchFamily="18" charset="0"/>
              </a:rPr>
              <a:t>szabályairól…</a:t>
            </a:r>
            <a:endParaRPr lang="hu-HU" dirty="0">
              <a:latin typeface="Book Antiqua" panose="02040602050305030304" pitchFamily="18" charset="0"/>
            </a:endParaRPr>
          </a:p>
          <a:p>
            <a:endParaRPr lang="hu-HU" dirty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dirty="0">
                <a:latin typeface="Book Antiqua" panose="02040602050305030304" pitchFamily="18" charset="0"/>
              </a:rPr>
              <a:t>5. §	(2)	</a:t>
            </a:r>
            <a:r>
              <a:rPr lang="hu-HU" dirty="0" smtClean="0">
                <a:latin typeface="Book Antiqua" panose="02040602050305030304" pitchFamily="18" charset="0"/>
              </a:rPr>
              <a:t>A </a:t>
            </a:r>
            <a:r>
              <a:rPr lang="hu-HU" dirty="0">
                <a:latin typeface="Book Antiqua" panose="02040602050305030304" pitchFamily="18" charset="0"/>
              </a:rPr>
              <a:t>kérelemhez csatolni </a:t>
            </a:r>
            <a:r>
              <a:rPr lang="hu-HU" dirty="0" smtClean="0">
                <a:latin typeface="Book Antiqua" panose="02040602050305030304" pitchFamily="18" charset="0"/>
              </a:rPr>
              <a:t>kell…</a:t>
            </a:r>
            <a:br>
              <a:rPr lang="hu-HU" dirty="0" smtClean="0">
                <a:latin typeface="Book Antiqua" panose="02040602050305030304" pitchFamily="18" charset="0"/>
              </a:rPr>
            </a:br>
            <a:r>
              <a:rPr lang="hu-HU" dirty="0" smtClean="0">
                <a:latin typeface="Book Antiqua" panose="02040602050305030304" pitchFamily="18" charset="0"/>
              </a:rPr>
              <a:t>	(3), (4)</a:t>
            </a:r>
            <a:endParaRPr lang="hu-HU" dirty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dirty="0" smtClean="0">
                <a:latin typeface="Book Antiqua" panose="02040602050305030304" pitchFamily="18" charset="0"/>
              </a:rPr>
              <a:t>45. §	Az </a:t>
            </a:r>
            <a:r>
              <a:rPr lang="hu-HU" b="1" dirty="0" smtClean="0">
                <a:latin typeface="Book Antiqua" panose="02040602050305030304" pitchFamily="18" charset="0"/>
              </a:rPr>
              <a:t>alsó kötélvezetésű sífelvonókra </a:t>
            </a:r>
            <a:r>
              <a:rPr lang="hu-HU" dirty="0" smtClean="0">
                <a:latin typeface="Book Antiqua" panose="02040602050305030304" pitchFamily="18" charset="0"/>
              </a:rPr>
              <a:t>meghatározott eltérések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>
                <a:latin typeface="Book Antiqua" panose="02040602050305030304" pitchFamily="18" charset="0"/>
              </a:rPr>
              <a:t>1. melléklet</a:t>
            </a:r>
            <a:r>
              <a:rPr lang="hu-HU" dirty="0">
                <a:latin typeface="Book Antiqua" panose="02040602050305030304" pitchFamily="18" charset="0"/>
              </a:rPr>
              <a:t> Az egyéb </a:t>
            </a:r>
            <a:r>
              <a:rPr lang="hu-HU" dirty="0" err="1" smtClean="0">
                <a:latin typeface="Book Antiqua" panose="02040602050305030304" pitchFamily="18" charset="0"/>
              </a:rPr>
              <a:t>kötöttp</a:t>
            </a:r>
            <a:r>
              <a:rPr lang="hu-HU" dirty="0" smtClean="0">
                <a:latin typeface="Book Antiqua" panose="02040602050305030304" pitchFamily="18" charset="0"/>
              </a:rPr>
              <a:t>. építmények </a:t>
            </a:r>
            <a:r>
              <a:rPr lang="hu-HU" b="1" dirty="0">
                <a:latin typeface="Book Antiqua" panose="02040602050305030304" pitchFamily="18" charset="0"/>
              </a:rPr>
              <a:t>építési</a:t>
            </a:r>
            <a:r>
              <a:rPr lang="hu-HU" dirty="0">
                <a:latin typeface="Book Antiqua" panose="02040602050305030304" pitchFamily="18" charset="0"/>
              </a:rPr>
              <a:t> </a:t>
            </a:r>
            <a:r>
              <a:rPr lang="hu-HU" dirty="0" smtClean="0">
                <a:latin typeface="Book Antiqua" panose="02040602050305030304" pitchFamily="18" charset="0"/>
              </a:rPr>
              <a:t>engedélyezési </a:t>
            </a:r>
            <a:r>
              <a:rPr lang="hu-HU" dirty="0">
                <a:latin typeface="Book Antiqua" panose="02040602050305030304" pitchFamily="18" charset="0"/>
              </a:rPr>
              <a:t>eljárásaiban benyújtandó iratok</a:t>
            </a:r>
            <a:endParaRPr lang="hu-HU" dirty="0" smtClean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 smtClean="0">
                <a:latin typeface="Book Antiqua" panose="02040602050305030304" pitchFamily="18" charset="0"/>
              </a:rPr>
              <a:t>2. </a:t>
            </a:r>
            <a:r>
              <a:rPr lang="hu-HU" i="1" dirty="0">
                <a:latin typeface="Book Antiqua" panose="02040602050305030304" pitchFamily="18" charset="0"/>
              </a:rPr>
              <a:t>melléklet</a:t>
            </a:r>
            <a:r>
              <a:rPr lang="hu-HU" dirty="0">
                <a:latin typeface="Book Antiqua" panose="02040602050305030304" pitchFamily="18" charset="0"/>
              </a:rPr>
              <a:t> Az egyéb </a:t>
            </a:r>
            <a:r>
              <a:rPr lang="hu-HU" dirty="0" err="1">
                <a:latin typeface="Book Antiqua" panose="02040602050305030304" pitchFamily="18" charset="0"/>
              </a:rPr>
              <a:t>kötöttp</a:t>
            </a:r>
            <a:r>
              <a:rPr lang="hu-HU" dirty="0">
                <a:latin typeface="Book Antiqua" panose="02040602050305030304" pitchFamily="18" charset="0"/>
              </a:rPr>
              <a:t>. építmények </a:t>
            </a:r>
            <a:r>
              <a:rPr lang="hu-HU" b="1" dirty="0" smtClean="0">
                <a:latin typeface="Book Antiqua" panose="02040602050305030304" pitchFamily="18" charset="0"/>
              </a:rPr>
              <a:t>használatbavételi</a:t>
            </a:r>
            <a:r>
              <a:rPr lang="hu-HU" dirty="0" smtClean="0">
                <a:latin typeface="Book Antiqua" panose="02040602050305030304" pitchFamily="18" charset="0"/>
              </a:rPr>
              <a:t> </a:t>
            </a:r>
            <a:r>
              <a:rPr lang="hu-HU" dirty="0">
                <a:latin typeface="Book Antiqua" panose="02040602050305030304" pitchFamily="18" charset="0"/>
              </a:rPr>
              <a:t>eljárásaiban benyújtandó iratok</a:t>
            </a:r>
            <a:endParaRPr lang="hu-HU" dirty="0" smtClean="0"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tabLst>
                <a:tab pos="719138" algn="l"/>
                <a:tab pos="1252538" algn="l"/>
              </a:tabLst>
            </a:pPr>
            <a:r>
              <a:rPr lang="hu-HU" i="1" dirty="0">
                <a:latin typeface="Book Antiqua" panose="02040602050305030304" pitchFamily="18" charset="0"/>
              </a:rPr>
              <a:t>1. melléklet</a:t>
            </a:r>
            <a:r>
              <a:rPr lang="hu-HU" dirty="0">
                <a:latin typeface="Book Antiqua" panose="02040602050305030304" pitchFamily="18" charset="0"/>
              </a:rPr>
              <a:t> Az egyéb </a:t>
            </a:r>
            <a:r>
              <a:rPr lang="hu-HU" dirty="0" err="1">
                <a:latin typeface="Book Antiqua" panose="02040602050305030304" pitchFamily="18" charset="0"/>
              </a:rPr>
              <a:t>kötöttp</a:t>
            </a:r>
            <a:r>
              <a:rPr lang="hu-HU" dirty="0">
                <a:latin typeface="Book Antiqua" panose="02040602050305030304" pitchFamily="18" charset="0"/>
              </a:rPr>
              <a:t>. építmények </a:t>
            </a:r>
            <a:r>
              <a:rPr lang="hu-HU" b="1" dirty="0" smtClean="0">
                <a:latin typeface="Book Antiqua" panose="02040602050305030304" pitchFamily="18" charset="0"/>
              </a:rPr>
              <a:t>megszüntetési </a:t>
            </a:r>
            <a:r>
              <a:rPr lang="hu-HU" dirty="0" smtClean="0">
                <a:latin typeface="Book Antiqua" panose="02040602050305030304" pitchFamily="18" charset="0"/>
              </a:rPr>
              <a:t>engedélyezési </a:t>
            </a:r>
            <a:r>
              <a:rPr lang="hu-HU" dirty="0">
                <a:latin typeface="Book Antiqua" panose="02040602050305030304" pitchFamily="18" charset="0"/>
              </a:rPr>
              <a:t>eljárásaiban benyújtandó iratok</a:t>
            </a:r>
          </a:p>
        </p:txBody>
      </p:sp>
    </p:spTree>
    <p:extLst>
      <p:ext uri="{BB962C8B-B14F-4D97-AF65-F5344CB8AC3E}">
        <p14:creationId xmlns:p14="http://schemas.microsoft.com/office/powerpoint/2010/main" val="240760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2" y="294657"/>
            <a:ext cx="10257254" cy="497218"/>
          </a:xfrm>
        </p:spPr>
        <p:txBody>
          <a:bodyPr/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Ügyekkel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kapcsolatos főbb problémák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282193"/>
            <a:ext cx="10515600" cy="5074157"/>
          </a:xfrm>
        </p:spPr>
        <p:txBody>
          <a:bodyPr/>
          <a:lstStyle/>
          <a:p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bejelentést csak vasútbiztonsági engedély birtokában lehet tenni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jellemző dokumentációs hiányok</a:t>
            </a:r>
          </a:p>
          <a:p>
            <a:pPr lvl="1">
              <a:spcBef>
                <a:spcPts val="1000"/>
              </a:spcBef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amennyiben a beruházás fejlesztési közreműködővel történik, a várható üzemeltető és fejlesztési közreműködő közti feladatmegosztásról szóló szerződés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megkötésének igazolása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lvl="1">
              <a:spcBef>
                <a:spcPts val="1000"/>
              </a:spcBef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az érintett közművekkel összefüggésben a közműkezelők részéről adott, 6 hónapnál nem régebbi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hozzájárulás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lvl="1">
              <a:spcBef>
                <a:spcPts val="1000"/>
              </a:spcBef>
            </a:pPr>
            <a:r>
              <a:rPr lang="hu-HU" dirty="0" err="1">
                <a:latin typeface="Book Antiqua" panose="02040602050305030304" pitchFamily="18" charset="0"/>
                <a:ea typeface="Verdana" panose="020B0604030504040204" pitchFamily="34" charset="0"/>
              </a:rPr>
              <a:t>geotechnikai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 szakvélemény és terv</a:t>
            </a:r>
          </a:p>
          <a:p>
            <a:pPr lvl="1">
              <a:spcBef>
                <a:spcPts val="1000"/>
              </a:spcBef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villamos felsővezeték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és/vagy térvilágítás elvi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kapcsolási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vázlata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hiánypótlás nem teljes körű teljesítése -&gt; szüneteltetés kérése célszerű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az eljárás díjának fizetési határideje 8 nap, a hiánypótlásnál jóval rövidebb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előzetes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szakhatósági hozzájárulások megléte gyorsítja az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eljárást</a:t>
            </a:r>
          </a:p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jogutódlás bejelentése</a:t>
            </a:r>
          </a:p>
          <a:p>
            <a:pPr marL="0" indent="0">
              <a:buNone/>
            </a:pP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8</a:t>
            </a:fld>
            <a:endParaRPr lang="hu-H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03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Előzetes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egyeztetésen tisztázható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kérdések</a:t>
            </a: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245960"/>
            <a:ext cx="10515600" cy="4590064"/>
          </a:xfrm>
        </p:spPr>
        <p:txBody>
          <a:bodyPr/>
          <a:lstStyle/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nem engedélyköteles tevékenységek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vasútbiztonsági engedély birtokában bejelentéssel kezelhető esetek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meglévő vasúti pálya kísérleti célú átalakítása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szakhatóságok meghatározása és dokumentációs igényei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OVSZ II. és III. felmentések, eltérési engedélyek lehetőségei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feltétfüzetek jóváhagyásának feltételei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a Vasúti Műszaki Bizottság által kiadott Nemzeti Ajánlások alkalmazása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egyedi kialakítású létesítmények, helyszíni kötöttségek miatti specialitások</a:t>
            </a:r>
          </a:p>
          <a:p>
            <a:pPr lvl="1">
              <a:spcBef>
                <a:spcPts val="1000"/>
              </a:spcBef>
            </a:pP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díj- és költségmentességet élvező ügyek azonosítása és igazolása</a:t>
            </a:r>
          </a:p>
          <a:p>
            <a:pPr lvl="1">
              <a:spcBef>
                <a:spcPts val="1000"/>
              </a:spcBef>
            </a:pP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korlátozott szolgáltatási szintű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forgalom, ill. </a:t>
            </a:r>
            <a:r>
              <a:rPr lang="hu-HU" dirty="0">
                <a:latin typeface="Book Antiqua" panose="02040602050305030304" pitchFamily="18" charset="0"/>
                <a:ea typeface="Verdana" panose="020B0604030504040204" pitchFamily="34" charset="0"/>
              </a:rPr>
              <a:t>építési forgalom </a:t>
            </a:r>
            <a:r>
              <a:rPr lang="hu-HU" dirty="0" smtClean="0">
                <a:latin typeface="Book Antiqua" panose="02040602050305030304" pitchFamily="18" charset="0"/>
                <a:ea typeface="Verdana" panose="020B0604030504040204" pitchFamily="34" charset="0"/>
              </a:rPr>
              <a:t>lebonyolítása</a:t>
            </a:r>
          </a:p>
          <a:p>
            <a:pPr lvl="1">
              <a:spcBef>
                <a:spcPts val="1000"/>
              </a:spcBef>
            </a:pPr>
            <a:endParaRPr lang="hu-HU" dirty="0">
              <a:latin typeface="Book Antiqua" panose="02040602050305030304" pitchFamily="18" charset="0"/>
              <a:ea typeface="Verdana" panose="020B0604030504040204" pitchFamily="34" charset="0"/>
            </a:endParaRPr>
          </a:p>
          <a:p>
            <a:pPr lvl="1">
              <a:spcBef>
                <a:spcPts val="1000"/>
              </a:spcBef>
            </a:pPr>
            <a:endParaRPr lang="hu-HU" dirty="0" smtClean="0">
              <a:latin typeface="Book Antiqua" panose="02040602050305030304" pitchFamily="18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>
                <a:latin typeface="Book Antiqua" panose="02040602050305030304" pitchFamily="18" charset="0"/>
              </a:rPr>
              <a:pPr/>
              <a:t>9</a:t>
            </a:fld>
            <a:endParaRPr lang="hu-H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312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rgbClr val="1D2342"/>
      </a:dk1>
      <a:lt1>
        <a:sysClr val="window" lastClr="FFFFFF"/>
      </a:lt1>
      <a:dk2>
        <a:srgbClr val="233A59"/>
      </a:dk2>
      <a:lt2>
        <a:srgbClr val="E7E6E6"/>
      </a:lt2>
      <a:accent1>
        <a:srgbClr val="F2A92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546</Words>
  <Application>Microsoft Office PowerPoint</Application>
  <PresentationFormat>Szélesvásznú</PresentationFormat>
  <Paragraphs>146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Verdana</vt:lpstr>
      <vt:lpstr>Office-téma</vt:lpstr>
      <vt:lpstr>Ügyféltájékoztató</vt:lpstr>
      <vt:lpstr>Hatáskörmegosztás a vasúti infrastruktúra területen</vt:lpstr>
      <vt:lpstr>Legfontosabb ágazati jogszabályok</vt:lpstr>
      <vt:lpstr>Eljárások, feladatok</vt:lpstr>
      <vt:lpstr>Ügymeneti jellemzők</vt:lpstr>
      <vt:lpstr>Átfutási idők </vt:lpstr>
      <vt:lpstr>Az engedélyezési eljárások közös szabályai </vt:lpstr>
      <vt:lpstr>Ügyekkel kapcsolatos főbb problémák</vt:lpstr>
      <vt:lpstr>Előzetes egyeztetésen tisztázható kérdések</vt:lpstr>
      <vt:lpstr>PowerPoint bemutató</vt:lpstr>
    </vt:vector>
  </TitlesOfParts>
  <Company>NISZ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Kerékgyártó János</dc:creator>
  <cp:lastModifiedBy>Máthé Gréta</cp:lastModifiedBy>
  <cp:revision>80</cp:revision>
  <dcterms:created xsi:type="dcterms:W3CDTF">2023-03-18T08:55:41Z</dcterms:created>
  <dcterms:modified xsi:type="dcterms:W3CDTF">2023-11-03T07:20:23Z</dcterms:modified>
</cp:coreProperties>
</file>