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1" r:id="rId3"/>
    <p:sldId id="272" r:id="rId4"/>
    <p:sldId id="282" r:id="rId5"/>
    <p:sldId id="283" r:id="rId6"/>
    <p:sldId id="284" r:id="rId7"/>
    <p:sldId id="285" r:id="rId8"/>
    <p:sldId id="291" r:id="rId9"/>
    <p:sldId id="288" r:id="rId10"/>
    <p:sldId id="289" r:id="rId11"/>
    <p:sldId id="286" r:id="rId12"/>
    <p:sldId id="287" r:id="rId13"/>
    <p:sldId id="292" r:id="rId14"/>
    <p:sldId id="280" r:id="rId15"/>
    <p:sldId id="265" r:id="rId1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A59"/>
    <a:srgbClr val="5161B3"/>
    <a:srgbClr val="6A78BE"/>
    <a:srgbClr val="212D58"/>
    <a:srgbClr val="212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DA402-C25F-40DF-888A-9277044DBE4B}" type="datetimeFigureOut">
              <a:rPr lang="hu-HU" smtClean="0"/>
              <a:t>2023. 11. 16.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486C5-359B-429E-9B48-A11E1E3333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497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76250" y="104140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76250" y="35210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926" y="60325"/>
            <a:ext cx="2047523" cy="164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0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1" y="294657"/>
            <a:ext cx="11015353" cy="49721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1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530" y="0"/>
            <a:ext cx="1104599" cy="84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7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274" y="5498274"/>
            <a:ext cx="1359725" cy="1359725"/>
          </a:xfrm>
          <a:prstGeom prst="rect">
            <a:avLst/>
          </a:prstGeom>
        </p:spPr>
      </p:pic>
      <p:sp>
        <p:nvSpPr>
          <p:cNvPr id="7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12" name="Kép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905"/>
            <a:ext cx="12204000" cy="2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HU/TXT/PDF/?uri=CELEX:02011D0665-2023090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HU/TXT/HTML/?uri=CELEX:32023R1694" TargetMode="External"/><Relationship Id="rId2" Type="http://schemas.openxmlformats.org/officeDocument/2006/relationships/hyperlink" Target="https://eur-lex.europa.eu/legal-content/HU/TXT/HTML/?uri=CELEX:32023R169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ur-lex.europa.eu/legal-content/HU/TXT/HTML/?uri=CELEX:32023D1696" TargetMode="External"/><Relationship Id="rId4" Type="http://schemas.openxmlformats.org/officeDocument/2006/relationships/hyperlink" Target="https://eur-lex.europa.eu/legal-content/HU/TXT/HTML/?uri=CELEX:32023R1695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3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vasúti </a:t>
            </a:r>
            <a:r>
              <a:rPr lang="hu-HU" sz="36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járművek engedélyeztetésével kapcsolatos jogszabály változások</a:t>
            </a:r>
            <a:endParaRPr lang="hu-HU" sz="3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Közlekedési Hatóság</a:t>
            </a: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Vasúti Hatósági Főosztály</a:t>
            </a: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Vasúti Járműengedélyeztetési Osztály</a:t>
            </a:r>
          </a:p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Kozma Tibor osztályvezető</a:t>
            </a:r>
          </a:p>
          <a:p>
            <a:pPr algn="r"/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2023. </a:t>
            </a:r>
            <a:r>
              <a:rPr lang="hu-HU" smtClean="0">
                <a:latin typeface="Verdana" panose="020B0604030504040204" pitchFamily="34" charset="0"/>
                <a:ea typeface="Verdana" panose="020B0604030504040204" pitchFamily="34" charset="0"/>
              </a:rPr>
              <a:t>November 06.</a:t>
            </a:r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A </a:t>
            </a:r>
            <a:r>
              <a:rPr lang="hu-HU" sz="2200" dirty="0"/>
              <a:t>vasút biztonságának és megbízhatóságának növelése érdekében </a:t>
            </a:r>
            <a:r>
              <a:rPr lang="hu-HU" sz="2200" b="1" dirty="0"/>
              <a:t>321/2013/EU rendelet és a 1302/2014/EU rendelet </a:t>
            </a:r>
            <a:r>
              <a:rPr lang="hu-HU" sz="2200" b="1" dirty="0" smtClean="0"/>
              <a:t>- </a:t>
            </a:r>
            <a:r>
              <a:rPr lang="hu-HU" sz="2200" dirty="0" smtClean="0"/>
              <a:t>kisiklás érzékelés funkció</a:t>
            </a:r>
            <a:endParaRPr lang="hu-HU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b="1" dirty="0"/>
              <a:t>321/2013/EU rendelet </a:t>
            </a:r>
            <a:r>
              <a:rPr lang="hu-HU" sz="2200" dirty="0" smtClean="0"/>
              <a:t>a </a:t>
            </a:r>
            <a:r>
              <a:rPr lang="hu-HU" sz="2200" dirty="0"/>
              <a:t>digitális automatikus összekapcsolás </a:t>
            </a:r>
            <a:r>
              <a:rPr lang="hu-HU" sz="2200" b="1" dirty="0"/>
              <a:t>(DAC) </a:t>
            </a:r>
            <a:endParaRPr lang="hu-HU" sz="220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b="1" dirty="0" smtClean="0"/>
              <a:t>1300/2014/EU rendelet </a:t>
            </a:r>
            <a:endParaRPr lang="hu-HU" sz="22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az </a:t>
            </a:r>
            <a:r>
              <a:rPr lang="hu-HU" sz="2200" dirty="0"/>
              <a:t>alapvető </a:t>
            </a:r>
            <a:r>
              <a:rPr lang="hu-HU" sz="2200" dirty="0" smtClean="0"/>
              <a:t>paraméterek meghatározása, </a:t>
            </a:r>
            <a:r>
              <a:rPr lang="hu-HU" sz="2200" dirty="0"/>
              <a:t>amelyek a csökkent mozgásképességű személyek számára könnyebben hozzáférhetővé teszik a vasúti szolgáltatásokat, ideértve a vonattal szállítható szabványos kerekes szék fogalmának bevezetését is. </a:t>
            </a:r>
            <a:endParaRPr lang="hu-HU" sz="22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pontosítások </a:t>
            </a:r>
            <a:r>
              <a:rPr lang="hu-HU" sz="2200" dirty="0"/>
              <a:t>a jegyértékesítő automatákkal, valamint a hangosbemondó útján, illetve vizuális és tapintható formában nyújtott utazási információkkal kapcsolatban</a:t>
            </a:r>
            <a:r>
              <a:rPr lang="hu-HU" sz="2200" dirty="0" smtClean="0"/>
              <a:t>.</a:t>
            </a:r>
            <a:endParaRPr lang="hu-HU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A </a:t>
            </a:r>
            <a:r>
              <a:rPr lang="hu-HU" sz="2200" dirty="0"/>
              <a:t>szabványokkal kapcsolatos valamennyi </a:t>
            </a:r>
            <a:r>
              <a:rPr lang="hu-HU" sz="2200" dirty="0" smtClean="0"/>
              <a:t>részlete az </a:t>
            </a:r>
            <a:r>
              <a:rPr lang="hu-HU" sz="2200" dirty="0"/>
              <a:t>egyes </a:t>
            </a:r>
            <a:r>
              <a:rPr lang="hu-HU" sz="2200" dirty="0" err="1"/>
              <a:t>ÁME-k</a:t>
            </a:r>
            <a:r>
              <a:rPr lang="hu-HU" sz="2200" dirty="0"/>
              <a:t> külön </a:t>
            </a:r>
            <a:r>
              <a:rPr lang="hu-HU" sz="2200" dirty="0" smtClean="0"/>
              <a:t>függelékeiben</a:t>
            </a:r>
            <a:endParaRPr lang="hu-HU" sz="22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8566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2200" dirty="0"/>
              <a:t>A BIZOTTSÁG (EU) </a:t>
            </a:r>
            <a:r>
              <a:rPr lang="hu-HU" sz="2200" b="1" dirty="0"/>
              <a:t>2023/1695 VÉGREHAJTÁSI RENDELETE </a:t>
            </a:r>
            <a:r>
              <a:rPr lang="hu-HU" sz="2200" dirty="0"/>
              <a:t>(2023. augusztus 10.) az Európai Unió vasúti rendszerének az </a:t>
            </a:r>
            <a:r>
              <a:rPr lang="hu-HU" sz="2200" b="1" dirty="0"/>
              <a:t>ellenőrző-irányító és jelző alrendszerére vonatkozó átjárhatósági műszaki előírásokról és az (EU) 2016/919 rendelet hatályon kívül </a:t>
            </a:r>
            <a:r>
              <a:rPr lang="hu-HU" sz="2200" b="1" dirty="0" smtClean="0"/>
              <a:t>helyezéséről</a:t>
            </a:r>
          </a:p>
          <a:p>
            <a:pPr marL="0" indent="0" algn="ctr">
              <a:buNone/>
            </a:pPr>
            <a:r>
              <a:rPr lang="hu-HU" sz="2200" dirty="0" smtClean="0"/>
              <a:t>2</a:t>
            </a:r>
            <a:r>
              <a:rPr lang="hu-HU" sz="2200" dirty="0"/>
              <a:t>. </a:t>
            </a:r>
            <a:r>
              <a:rPr lang="hu-HU" sz="2200" dirty="0" smtClean="0"/>
              <a:t>Cikk Hatály</a:t>
            </a:r>
            <a:endParaRPr lang="hu-HU" sz="2200" dirty="0"/>
          </a:p>
          <a:p>
            <a:pPr marL="0" indent="0" algn="just">
              <a:buNone/>
            </a:pPr>
            <a:r>
              <a:rPr lang="hu-HU" sz="2200" dirty="0" smtClean="0"/>
              <a:t>(</a:t>
            </a:r>
            <a:r>
              <a:rPr lang="hu-HU" sz="2200" dirty="0"/>
              <a:t>1)   Az ÁME a vasúti rendszer részét képező, az (EU) 2016/797 irányelv II. mellékletének 2.3., illetve 2.4. pontjában meghatározott valamennyi új, pálya menti ellenőrző-irányító és jelző alrendszerre és fedélzeti ellenőrző-irányító és jelző alrendszerre alkalmazandó. E rendelet I. mellékletének 7.2.2. pontja a meglévő fedélzeti ellenőrző-irányító és jelző alrendszer valamennyi változására alkalmazandó.</a:t>
            </a:r>
          </a:p>
          <a:p>
            <a:pPr marL="0" indent="0" algn="just">
              <a:buNone/>
            </a:pPr>
            <a:r>
              <a:rPr lang="hu-HU" sz="2200" dirty="0" smtClean="0"/>
              <a:t>(</a:t>
            </a:r>
            <a:r>
              <a:rPr lang="hu-HU" sz="2200" dirty="0"/>
              <a:t>2)   Az ÁME nem vonatkozik a vasúti rendszer azon meglévő pálya menti, valamint fedélzeti ellenőrző-irányító és jelző alrendszereire, amelyek 2023. szeptember 28-án valamely tagállam teljes vasúti hálózatán vagy annak egy részén már üzemben voltak.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9040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0"/>
            <a:ext cx="10515600" cy="5002439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sz="2200" dirty="0"/>
              <a:t>A BIZOTTSÁG (EU) </a:t>
            </a:r>
            <a:r>
              <a:rPr lang="hu-HU" sz="2200" b="1" dirty="0"/>
              <a:t>2023/1696 VÉGREHAJTÁSI HATÁROZATA </a:t>
            </a:r>
            <a:r>
              <a:rPr lang="hu-HU" sz="2200" dirty="0"/>
              <a:t>(2023. augusztus 10.) a 2011/665/EU végrehajtási határozatnak az (EU) 2016/797 európai parlamenti és tanácsi irányelv 48. cikkében említett </a:t>
            </a:r>
            <a:r>
              <a:rPr lang="hu-HU" sz="2200" b="1" dirty="0"/>
              <a:t>engedélyezett járműtípusok európai nyilvántartás</a:t>
            </a:r>
            <a:r>
              <a:rPr lang="hu-HU" sz="2200" dirty="0"/>
              <a:t>ára vonatkozó előírások tekintetében történő </a:t>
            </a:r>
            <a:r>
              <a:rPr lang="hu-HU" sz="2200" dirty="0" smtClean="0"/>
              <a:t>módosításáról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/>
              <a:t>321/2013/EU rendelet (a </a:t>
            </a:r>
            <a:r>
              <a:rPr lang="hu-HU" sz="2200" b="1" dirty="0">
                <a:solidFill>
                  <a:srgbClr val="FF0000"/>
                </a:solidFill>
              </a:rPr>
              <a:t>teherkocsi</a:t>
            </a:r>
            <a:r>
              <a:rPr lang="hu-HU" sz="2200" dirty="0"/>
              <a:t>kra vonatkozó ÁME);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1302/2014/EU </a:t>
            </a:r>
            <a:r>
              <a:rPr lang="hu-HU" sz="2200" dirty="0"/>
              <a:t>rendelet (a </a:t>
            </a:r>
            <a:r>
              <a:rPr lang="hu-HU" sz="2200" b="1" dirty="0">
                <a:solidFill>
                  <a:srgbClr val="FF0000"/>
                </a:solidFill>
              </a:rPr>
              <a:t>mozdonyokra és személyszállító járművek</a:t>
            </a:r>
            <a:r>
              <a:rPr lang="hu-HU" sz="2200" dirty="0"/>
              <a:t>re vonatkozó ÁME</a:t>
            </a:r>
            <a:r>
              <a:rPr lang="hu-HU" sz="2200" dirty="0" smtClean="0"/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(EU) </a:t>
            </a:r>
            <a:r>
              <a:rPr lang="hu-HU" sz="2200" dirty="0"/>
              <a:t>2023/1695 végrehajtási rendelet </a:t>
            </a:r>
            <a:r>
              <a:rPr lang="hu-HU" sz="2200" dirty="0" smtClean="0"/>
              <a:t>(az </a:t>
            </a:r>
            <a:r>
              <a:rPr lang="hu-HU" sz="2200" b="1" dirty="0" smtClean="0">
                <a:solidFill>
                  <a:srgbClr val="FF0000"/>
                </a:solidFill>
              </a:rPr>
              <a:t>ellenőrző-irányító </a:t>
            </a:r>
            <a:r>
              <a:rPr lang="hu-HU" sz="2200" b="1" dirty="0">
                <a:solidFill>
                  <a:srgbClr val="FF0000"/>
                </a:solidFill>
              </a:rPr>
              <a:t>és </a:t>
            </a:r>
            <a:r>
              <a:rPr lang="hu-HU" sz="2200" b="1" dirty="0" smtClean="0">
                <a:solidFill>
                  <a:srgbClr val="FF0000"/>
                </a:solidFill>
              </a:rPr>
              <a:t>jelző alrendszerre </a:t>
            </a:r>
            <a:r>
              <a:rPr lang="hu-HU" sz="2200" b="1" dirty="0">
                <a:solidFill>
                  <a:srgbClr val="FF0000"/>
                </a:solidFill>
              </a:rPr>
              <a:t>(CCS</a:t>
            </a:r>
            <a:r>
              <a:rPr lang="hu-HU" sz="2200" b="1" dirty="0" smtClean="0">
                <a:solidFill>
                  <a:srgbClr val="FF0000"/>
                </a:solidFill>
              </a:rPr>
              <a:t>)</a:t>
            </a:r>
            <a:r>
              <a:rPr lang="hu-HU" sz="2200" dirty="0" smtClean="0"/>
              <a:t> vonatkozó ÁME)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sz="2200" dirty="0"/>
              <a:t>m</a:t>
            </a:r>
            <a:r>
              <a:rPr lang="hu-HU" sz="2200" dirty="0" smtClean="0"/>
              <a:t>ódosításából adódó új vagy módosuló paraméterek </a:t>
            </a:r>
            <a:r>
              <a:rPr lang="hu-HU" sz="2200" dirty="0" err="1" smtClean="0"/>
              <a:t>ERATV-ben</a:t>
            </a:r>
            <a:r>
              <a:rPr lang="hu-HU" sz="2200" dirty="0" smtClean="0"/>
              <a:t> történő rögzítése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hu-HU" sz="22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hu-HU" sz="2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sz="2200" dirty="0" smtClean="0"/>
              <a:t>Egységes szerkezetben:</a:t>
            </a:r>
            <a:endParaRPr lang="hu-HU" sz="2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sz="2000" dirty="0">
                <a:hlinkClick r:id="rId2"/>
              </a:rPr>
              <a:t>https://eur-lex.europa.eu/legal-content/HU/TXT/PDF/?uri=CELEX:02011D0665-20230908</a:t>
            </a:r>
            <a:endParaRPr lang="hu-HU" sz="2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hu-HU" sz="22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sz="2200" dirty="0" smtClean="0"/>
              <a:t> 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678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 smtClean="0"/>
              <a:t>4.5.1. A különböző vonalkategóriák megengedett terhelhetősége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 smtClean="0"/>
              <a:t>4.5.2.4. Üzemi tömeg menetkész állapotban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 smtClean="0"/>
              <a:t>4.9.3.1. Beszerelt </a:t>
            </a:r>
            <a:r>
              <a:rPr lang="hu-HU" dirty="0" err="1" smtClean="0"/>
              <a:t>nyomkarimakenő</a:t>
            </a:r>
            <a:r>
              <a:rPr lang="hu-HU" dirty="0" smtClean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 smtClean="0"/>
              <a:t>4.10.16. Vontatási célú elektromosenergia-tárolási kapacitással felszerelt és álló helyzetben felsővezetékkel való töltés funkcióval rendelkező jármű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 smtClean="0"/>
              <a:t>4.13.1.5. Beszerelt B. osztályú vagy egyéb vonatbiztosítási, ellenőrzési és figyelmeztető örökölt rendszerek (a rendszer és adott esetben a verzió)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/>
              <a:t>4.13.1.7</a:t>
            </a:r>
            <a:r>
              <a:rPr lang="hu-HU" dirty="0" smtClean="0"/>
              <a:t>. Az </a:t>
            </a:r>
            <a:r>
              <a:rPr lang="hu-HU" dirty="0"/>
              <a:t>ETCS fedélzeti </a:t>
            </a:r>
            <a:r>
              <a:rPr lang="hu-HU" dirty="0" smtClean="0"/>
              <a:t>alkalmazása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/>
              <a:t>4.13.1.8</a:t>
            </a:r>
            <a:r>
              <a:rPr lang="hu-HU" dirty="0" smtClean="0"/>
              <a:t>. Az </a:t>
            </a:r>
            <a:r>
              <a:rPr lang="hu-HU" dirty="0" err="1"/>
              <a:t>ETCS-rendszer</a:t>
            </a:r>
            <a:r>
              <a:rPr lang="hu-HU" dirty="0"/>
              <a:t> </a:t>
            </a:r>
            <a:r>
              <a:rPr lang="hu-HU" dirty="0" smtClean="0"/>
              <a:t>kompatibilitása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/>
              <a:t>4.13.1.11</a:t>
            </a:r>
            <a:r>
              <a:rPr lang="hu-HU" dirty="0" smtClean="0"/>
              <a:t>. A </a:t>
            </a:r>
            <a:r>
              <a:rPr lang="hu-HU" dirty="0"/>
              <a:t>jogszerűen működtetett </a:t>
            </a:r>
            <a:r>
              <a:rPr lang="hu-HU" dirty="0" err="1" smtClean="0"/>
              <a:t>ETCS-rendszer</a:t>
            </a:r>
            <a:r>
              <a:rPr lang="hu-HU" dirty="0" smtClean="0"/>
              <a:t> verziók csomagja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/>
              <a:t>4.13.2.1</a:t>
            </a:r>
            <a:r>
              <a:rPr lang="hu-HU" dirty="0" smtClean="0"/>
              <a:t>. GSM-R </a:t>
            </a:r>
            <a:r>
              <a:rPr lang="hu-HU" dirty="0"/>
              <a:t>rádiós fedélzeti kommunikáció és </a:t>
            </a:r>
            <a:r>
              <a:rPr lang="hu-HU" dirty="0" smtClean="0"/>
              <a:t>alapkonfigurációja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 smtClean="0"/>
              <a:t>4.13.2.3. Beszerelt </a:t>
            </a:r>
            <a:r>
              <a:rPr lang="hu-HU" dirty="0"/>
              <a:t>B. osztályú vagy más örökölt rádiórendszer (</a:t>
            </a:r>
            <a:r>
              <a:rPr lang="hu-HU" dirty="0" smtClean="0"/>
              <a:t>alrendszer </a:t>
            </a:r>
            <a:r>
              <a:rPr lang="hu-HU" dirty="0"/>
              <a:t>és adott esetben a verzió</a:t>
            </a:r>
            <a:r>
              <a:rPr lang="hu-HU" dirty="0" smtClean="0"/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dirty="0"/>
              <a:t>4.15.1</a:t>
            </a:r>
            <a:r>
              <a:rPr lang="hu-HU" dirty="0" smtClean="0"/>
              <a:t>. </a:t>
            </a:r>
            <a:r>
              <a:rPr lang="hu-HU" dirty="0" err="1" smtClean="0"/>
              <a:t>Kisiklásérzékelési</a:t>
            </a:r>
            <a:r>
              <a:rPr lang="hu-HU" dirty="0" smtClean="0"/>
              <a:t> </a:t>
            </a:r>
            <a:r>
              <a:rPr lang="hu-HU" dirty="0"/>
              <a:t>és </a:t>
            </a:r>
            <a:r>
              <a:rPr lang="hu-HU" dirty="0" err="1"/>
              <a:t>-megelőzési</a:t>
            </a:r>
            <a:r>
              <a:rPr lang="hu-HU" dirty="0"/>
              <a:t> funkció(k) megléte és típusa</a:t>
            </a:r>
            <a:endParaRPr lang="hu-HU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13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3838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245960"/>
            <a:ext cx="10515600" cy="4948652"/>
          </a:xfrm>
        </p:spPr>
        <p:txBody>
          <a:bodyPr/>
          <a:lstStyle/>
          <a:p>
            <a:pPr marL="457200" lvl="1" indent="0" algn="just">
              <a:spcBef>
                <a:spcPts val="1000"/>
              </a:spcBef>
              <a:buNone/>
            </a:pPr>
            <a:endParaRPr lang="hu-HU" sz="2200" i="1" dirty="0" smtClean="0">
              <a:latin typeface="+mj-lt"/>
              <a:ea typeface="Verdana" panose="020B0604030504040204" pitchFamily="34" charset="0"/>
            </a:endParaRPr>
          </a:p>
          <a:p>
            <a:pPr marL="457200" lvl="1" indent="0">
              <a:spcBef>
                <a:spcPts val="1000"/>
              </a:spcBef>
              <a:buNone/>
            </a:pPr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14</a:t>
            </a:fld>
            <a:endParaRPr lang="hu-HU" dirty="0"/>
          </a:p>
        </p:txBody>
      </p:sp>
      <p:sp>
        <p:nvSpPr>
          <p:cNvPr id="5" name="Tartalom helye 2"/>
          <p:cNvSpPr txBox="1">
            <a:spLocks/>
          </p:cNvSpPr>
          <p:nvPr/>
        </p:nvSpPr>
        <p:spPr>
          <a:xfrm>
            <a:off x="651657" y="1398360"/>
            <a:ext cx="10515600" cy="49486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ctr">
              <a:spcBef>
                <a:spcPts val="1000"/>
              </a:spcBef>
              <a:buNone/>
            </a:pPr>
            <a:endParaRPr lang="hu-HU" sz="2200" dirty="0" smtClean="0">
              <a:latin typeface="+mj-lt"/>
              <a:ea typeface="Verdana" panose="020B0604030504040204" pitchFamily="34" charset="0"/>
            </a:endParaRPr>
          </a:p>
          <a:p>
            <a:pPr marL="457200" lvl="1" indent="0" algn="ctr">
              <a:spcBef>
                <a:spcPts val="1000"/>
              </a:spcBef>
              <a:buNone/>
            </a:pPr>
            <a:endParaRPr lang="hu-HU" sz="2200" dirty="0">
              <a:latin typeface="+mj-lt"/>
              <a:ea typeface="Verdana" panose="020B0604030504040204" pitchFamily="34" charset="0"/>
            </a:endParaRPr>
          </a:p>
          <a:p>
            <a:pPr marL="457200" lvl="1" indent="0" algn="ctr">
              <a:spcBef>
                <a:spcPts val="1000"/>
              </a:spcBef>
              <a:buNone/>
            </a:pPr>
            <a:r>
              <a:rPr lang="hu-HU" sz="2200" b="1" dirty="0" smtClean="0">
                <a:solidFill>
                  <a:srgbClr val="233A59"/>
                </a:solidFill>
                <a:latin typeface="+mj-lt"/>
                <a:ea typeface="Verdana" panose="020B0604030504040204" pitchFamily="34" charset="0"/>
              </a:rPr>
              <a:t>Járműengedélyezéssel kapcsolatban felmerült kérdéseiket kérem</a:t>
            </a:r>
          </a:p>
          <a:p>
            <a:pPr marL="457200" lvl="1" indent="0" algn="ctr">
              <a:spcBef>
                <a:spcPts val="1000"/>
              </a:spcBef>
              <a:buNone/>
            </a:pPr>
            <a:endParaRPr lang="hu-HU" sz="2200" b="1" dirty="0">
              <a:solidFill>
                <a:srgbClr val="233A59"/>
              </a:solidFill>
              <a:latin typeface="+mj-lt"/>
              <a:ea typeface="Verdana" panose="020B0604030504040204" pitchFamily="34" charset="0"/>
            </a:endParaRPr>
          </a:p>
          <a:p>
            <a:pPr marL="457200" lvl="1" indent="0" algn="ctr">
              <a:spcBef>
                <a:spcPts val="1000"/>
              </a:spcBef>
              <a:buNone/>
            </a:pPr>
            <a:r>
              <a:rPr lang="hu-HU" sz="2200" b="1" dirty="0" err="1" smtClean="0">
                <a:solidFill>
                  <a:srgbClr val="233A59"/>
                </a:solidFill>
                <a:latin typeface="+mj-lt"/>
                <a:ea typeface="Verdana" panose="020B0604030504040204" pitchFamily="34" charset="0"/>
              </a:rPr>
              <a:t>tibor.kozma</a:t>
            </a:r>
            <a:r>
              <a:rPr lang="hu-HU" sz="2200" b="1" dirty="0" smtClean="0">
                <a:solidFill>
                  <a:srgbClr val="233A59"/>
                </a:solidFill>
                <a:latin typeface="+mj-lt"/>
                <a:ea typeface="Verdana" panose="020B0604030504040204" pitchFamily="34" charset="0"/>
              </a:rPr>
              <a:t>@</a:t>
            </a:r>
            <a:r>
              <a:rPr lang="hu-HU" sz="2200" b="1" dirty="0" err="1" smtClean="0">
                <a:solidFill>
                  <a:srgbClr val="233A59"/>
                </a:solidFill>
                <a:latin typeface="+mj-lt"/>
                <a:ea typeface="Verdana" panose="020B0604030504040204" pitchFamily="34" charset="0"/>
              </a:rPr>
              <a:t>ekm.gov.hu</a:t>
            </a:r>
            <a:endParaRPr lang="hu-HU" sz="2200" b="1" dirty="0">
              <a:solidFill>
                <a:srgbClr val="233A59"/>
              </a:solidFill>
              <a:latin typeface="+mj-lt"/>
              <a:ea typeface="Verdana" panose="020B0604030504040204" pitchFamily="34" charset="0"/>
            </a:endParaRPr>
          </a:p>
          <a:p>
            <a:pPr marL="457200" lvl="1" indent="0" algn="ctr">
              <a:spcBef>
                <a:spcPts val="1000"/>
              </a:spcBef>
              <a:buNone/>
            </a:pPr>
            <a:endParaRPr lang="hu-HU" sz="2200" b="1" dirty="0">
              <a:solidFill>
                <a:srgbClr val="233A59"/>
              </a:solidFill>
              <a:latin typeface="+mj-lt"/>
              <a:ea typeface="Verdana" panose="020B0604030504040204" pitchFamily="34" charset="0"/>
            </a:endParaRPr>
          </a:p>
          <a:p>
            <a:pPr marL="457200" lvl="1" indent="0" algn="ctr">
              <a:spcBef>
                <a:spcPts val="1000"/>
              </a:spcBef>
              <a:buNone/>
            </a:pPr>
            <a:r>
              <a:rPr lang="hu-HU" sz="2200" b="1" dirty="0" smtClean="0">
                <a:solidFill>
                  <a:srgbClr val="233A59"/>
                </a:solidFill>
                <a:latin typeface="+mj-lt"/>
                <a:ea typeface="Verdana" panose="020B0604030504040204" pitchFamily="34" charset="0"/>
              </a:rPr>
              <a:t>e-mail címre megküldeni szíveskedjenek</a:t>
            </a:r>
            <a:r>
              <a:rPr lang="hu-HU" sz="2200" dirty="0" smtClean="0">
                <a:latin typeface="+mj-lt"/>
                <a:ea typeface="Verdana" panose="020B0604030504040204" pitchFamily="34" charset="0"/>
              </a:rPr>
              <a:t>. </a:t>
            </a:r>
            <a:endParaRPr lang="hu-HU" sz="2200" dirty="0">
              <a:latin typeface="+mj-lt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53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84838" y="3372568"/>
            <a:ext cx="9144000" cy="465796"/>
          </a:xfrm>
        </p:spPr>
        <p:txBody>
          <a:bodyPr/>
          <a:lstStyle/>
          <a:p>
            <a:pPr algn="ctr"/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Köszönöm a figyelmet!</a:t>
            </a:r>
          </a:p>
          <a:p>
            <a:pPr algn="ctr"/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25" name="Kép 1" descr="cid:image001.jpg@01D966EE.59BE8CD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33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25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381" y="1380659"/>
            <a:ext cx="6444008" cy="4975691"/>
          </a:xfrm>
          <a:prstGeom prst="rect">
            <a:avLst/>
          </a:prstGeo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2</a:t>
            </a:fld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013" y="1474376"/>
            <a:ext cx="2183587" cy="4788256"/>
          </a:xfrm>
          <a:prstGeom prst="rect">
            <a:avLst/>
          </a:prstGeom>
        </p:spPr>
      </p:pic>
      <p:sp>
        <p:nvSpPr>
          <p:cNvPr id="7" name="Ellipszis 6"/>
          <p:cNvSpPr/>
          <p:nvPr/>
        </p:nvSpPr>
        <p:spPr>
          <a:xfrm>
            <a:off x="9018494" y="4400883"/>
            <a:ext cx="1599035" cy="744070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930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1199" y="1245960"/>
            <a:ext cx="11341069" cy="50472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hu-HU" sz="2400" dirty="0"/>
              <a:t>HIVATALOS ÉRTESÍTŐ 36. </a:t>
            </a:r>
            <a:r>
              <a:rPr lang="hu-HU" sz="2400" dirty="0" smtClean="0"/>
              <a:t>szám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hu-HU" sz="2400" dirty="0"/>
              <a:t>Az építési és közlekedési miniszter </a:t>
            </a:r>
            <a:r>
              <a:rPr lang="hu-HU" sz="2400" b="1" dirty="0"/>
              <a:t>11/2023. (VII. 19.) ÉKM </a:t>
            </a:r>
            <a:r>
              <a:rPr lang="hu-HU" sz="2400" b="1" dirty="0" smtClean="0"/>
              <a:t>utasítása</a:t>
            </a:r>
            <a:r>
              <a:rPr lang="hu-HU" sz="2400" dirty="0" smtClean="0"/>
              <a:t> az </a:t>
            </a:r>
            <a:r>
              <a:rPr lang="hu-HU" sz="2400" dirty="0"/>
              <a:t>Építési és Közlekedési Minisztérium Szervezeti és Működési Szabályzatáról </a:t>
            </a:r>
            <a:r>
              <a:rPr lang="hu-HU" sz="2400" dirty="0" smtClean="0"/>
              <a:t>szóló 2/2022</a:t>
            </a:r>
            <a:r>
              <a:rPr lang="hu-HU" sz="2400" dirty="0"/>
              <a:t>. (XII. 28.) ÉKM utasítás </a:t>
            </a:r>
            <a:r>
              <a:rPr lang="hu-HU" sz="2400" dirty="0" smtClean="0"/>
              <a:t>módosításáról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hu-HU" sz="2400" dirty="0"/>
              <a:t>20.7.2. A Vasúti Hatósági Főosztály Egyedi közhatalmi aktusokkal kapcsolatos feladatai körében</a:t>
            </a:r>
            <a:endParaRPr lang="hu-HU" sz="2400" dirty="0" smtClean="0"/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hu-HU" sz="2100" dirty="0" smtClean="0"/>
              <a:t>7</a:t>
            </a:r>
            <a:r>
              <a:rPr lang="hu-HU" sz="2100" dirty="0"/>
              <a:t>. gyakorolja a </a:t>
            </a:r>
            <a:r>
              <a:rPr lang="hu-HU" sz="2100" b="1" dirty="0">
                <a:solidFill>
                  <a:srgbClr val="FF0000"/>
                </a:solidFill>
              </a:rPr>
              <a:t>vasúti járművekkel</a:t>
            </a:r>
            <a:r>
              <a:rPr lang="hu-HU" sz="2100" dirty="0"/>
              <a:t> és valamennyi speciális vasúti rendszerrel kapcsolatos hatásköröket,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hu-HU" sz="2100" dirty="0"/>
              <a:t>8. végzi a </a:t>
            </a:r>
            <a:r>
              <a:rPr lang="hu-HU" sz="2100" b="1" dirty="0">
                <a:solidFill>
                  <a:srgbClr val="FF0000"/>
                </a:solidFill>
              </a:rPr>
              <a:t>nemzeti és az európai vasúti járműregisz</a:t>
            </a:r>
            <a:r>
              <a:rPr lang="hu-HU" sz="2100" dirty="0"/>
              <a:t>ter vezetését és a nyilvántartás ellenőrzését,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hu-HU" sz="2100" dirty="0" smtClean="0"/>
              <a:t>10</a:t>
            </a:r>
            <a:r>
              <a:rPr lang="hu-HU" sz="2100" dirty="0"/>
              <a:t>. végzi az </a:t>
            </a:r>
            <a:r>
              <a:rPr lang="hu-HU" sz="2100" b="1" dirty="0">
                <a:solidFill>
                  <a:srgbClr val="FF0000"/>
                </a:solidFill>
              </a:rPr>
              <a:t>engedélyezett vasútijármű-típusok elektronikus nyilvántartás (ERATV)</a:t>
            </a:r>
            <a:r>
              <a:rPr lang="hu-HU" sz="2100" dirty="0"/>
              <a:t> vezetését,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hu-HU" sz="2100" dirty="0"/>
              <a:t>11. közreműködik a </a:t>
            </a:r>
            <a:r>
              <a:rPr lang="hu-HU" sz="2100" b="1" dirty="0">
                <a:solidFill>
                  <a:srgbClr val="FF0000"/>
                </a:solidFill>
              </a:rPr>
              <a:t>jármű üzembentartói jelölés (VKM azonosító)</a:t>
            </a:r>
            <a:r>
              <a:rPr lang="hu-HU" sz="2100" dirty="0"/>
              <a:t> kiadásában és a kapcsolódó nyilvántartás vezetésében</a:t>
            </a:r>
            <a:r>
              <a:rPr lang="hu-HU" sz="2400" dirty="0"/>
              <a:t>,</a:t>
            </a:r>
            <a:endParaRPr lang="hu-HU" sz="24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121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1199" y="1245960"/>
            <a:ext cx="11341069" cy="50472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400" dirty="0" smtClean="0"/>
              <a:t>MAGYAR </a:t>
            </a:r>
            <a:r>
              <a:rPr lang="hu-HU" sz="2400" dirty="0"/>
              <a:t>KÖZLÖNY 91. szám</a:t>
            </a:r>
            <a:endParaRPr lang="hu-HU" sz="2400" dirty="0" smtClean="0"/>
          </a:p>
          <a:p>
            <a:pPr marL="0" indent="0" algn="just">
              <a:buNone/>
            </a:pPr>
            <a:r>
              <a:rPr lang="hu-HU" sz="2400" dirty="0"/>
              <a:t>egyes közlekedési tárgyú miniszteri rendeletek </a:t>
            </a:r>
            <a:r>
              <a:rPr lang="hu-HU" sz="2400" dirty="0" smtClean="0"/>
              <a:t>módosításáról szóló 11/2023</a:t>
            </a:r>
            <a:r>
              <a:rPr lang="hu-HU" sz="2400" dirty="0"/>
              <a:t>. (VI. </a:t>
            </a:r>
            <a:r>
              <a:rPr lang="hu-HU" sz="2400" dirty="0" smtClean="0"/>
              <a:t>23.) </a:t>
            </a:r>
            <a:r>
              <a:rPr lang="hu-HU" sz="2400" dirty="0"/>
              <a:t>ÉKM </a:t>
            </a:r>
            <a:r>
              <a:rPr lang="hu-HU" sz="2400" dirty="0" smtClean="0"/>
              <a:t>rendelet 50. § a – c pont </a:t>
            </a:r>
            <a:r>
              <a:rPr lang="hu-HU" sz="2400" i="1" dirty="0" smtClean="0"/>
              <a:t>A </a:t>
            </a:r>
            <a:r>
              <a:rPr lang="hu-HU" sz="2400" i="1" dirty="0"/>
              <a:t>közlekedési hatóság által végzett vasúti hatósági eljárások igazgatási szolgáltatási díjairól szóló 72/2006. (IX. 29.) GKM rendelet </a:t>
            </a:r>
            <a:r>
              <a:rPr lang="hu-HU" sz="2400" i="1" dirty="0" smtClean="0"/>
              <a:t>módosítása</a:t>
            </a:r>
          </a:p>
          <a:p>
            <a:pPr marL="0" indent="0" algn="just">
              <a:buNone/>
            </a:pPr>
            <a:r>
              <a:rPr lang="hu-HU" sz="2000" dirty="0"/>
              <a:t>a) 1. § (1) bekezdésében az "Innovációs és Technológiai Minisztériumnak" szövegrész helyébe az "Építési és Közlekedési Minisztériumnak (a továbbiakban: ÉKM)" </a:t>
            </a:r>
            <a:r>
              <a:rPr lang="hu-HU" sz="2000" dirty="0" smtClean="0"/>
              <a:t>szöveg,</a:t>
            </a:r>
            <a:endParaRPr lang="hu-HU" sz="2000" dirty="0"/>
          </a:p>
          <a:p>
            <a:pPr marL="0" indent="0" algn="just">
              <a:buNone/>
            </a:pPr>
            <a:r>
              <a:rPr lang="hu-HU" sz="2400" dirty="0" smtClean="0"/>
              <a:t>b</a:t>
            </a:r>
            <a:r>
              <a:rPr lang="hu-HU" sz="2400" dirty="0"/>
              <a:t>) 2. § (1) bekezdésében az "Innovációs és Technológiai Minisztérium" szövegrész helyébe az "ÉKM" szöveg és az "10032000-00290713-38100004" szövegrész helyébe az "</a:t>
            </a:r>
            <a:r>
              <a:rPr lang="hu-HU" sz="2400" b="1" dirty="0">
                <a:solidFill>
                  <a:srgbClr val="FF0000"/>
                </a:solidFill>
              </a:rPr>
              <a:t>10032000-00003582-06020015</a:t>
            </a:r>
            <a:r>
              <a:rPr lang="hu-HU" sz="2400" dirty="0"/>
              <a:t>" </a:t>
            </a:r>
            <a:r>
              <a:rPr lang="hu-HU" sz="2400" dirty="0" smtClean="0"/>
              <a:t>szöveg,</a:t>
            </a:r>
          </a:p>
          <a:p>
            <a:pPr marL="0" indent="0" algn="just">
              <a:buNone/>
            </a:pPr>
            <a:r>
              <a:rPr lang="hu-HU" sz="2000" dirty="0"/>
              <a:t>c) 2. § (4) bekezdésében az "Innovációs és Technológiai Minisztérium" szövegrész helyébe az "ÉKM" </a:t>
            </a:r>
            <a:r>
              <a:rPr lang="hu-HU" sz="2000" dirty="0" smtClean="0"/>
              <a:t>szöveg</a:t>
            </a:r>
            <a:r>
              <a:rPr lang="hu-HU" sz="2400" dirty="0" smtClean="0"/>
              <a:t> lépett</a:t>
            </a:r>
            <a:endParaRPr lang="hu-HU" sz="2400" dirty="0"/>
          </a:p>
          <a:p>
            <a:pPr marL="0" indent="0" algn="just">
              <a:buNone/>
            </a:pPr>
            <a:endParaRPr lang="hu-HU" sz="2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9066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49381" y="1192173"/>
            <a:ext cx="10515600" cy="4351338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dirty="0" smtClean="0"/>
              <a:t>A </a:t>
            </a:r>
            <a:r>
              <a:rPr lang="hu-HU" dirty="0"/>
              <a:t>BIZOTTSÁG (EU) </a:t>
            </a:r>
            <a:r>
              <a:rPr lang="hu-HU" b="1" dirty="0"/>
              <a:t>2023/1693 VÉGREHAJTÁSI RENDELETE </a:t>
            </a:r>
            <a:r>
              <a:rPr lang="hu-HU" dirty="0"/>
              <a:t>(2023. augusztus 10.) az Európai Unió vasúti rendszerének </a:t>
            </a:r>
            <a:r>
              <a:rPr lang="hu-HU" b="1" dirty="0"/>
              <a:t>forgalomüzemeltetés és </a:t>
            </a:r>
            <a:r>
              <a:rPr lang="hu-HU" b="1" dirty="0" err="1"/>
              <a:t>-irányítás</a:t>
            </a:r>
            <a:r>
              <a:rPr lang="hu-HU" b="1" dirty="0"/>
              <a:t> alrendszerére vonatkozó átjárhatósági műszaki előírásokról szóló (EU) 2019/773 végrehajtási rendelete módo</a:t>
            </a:r>
            <a:r>
              <a:rPr lang="hu-HU" dirty="0"/>
              <a:t>sításáról: </a:t>
            </a:r>
            <a:r>
              <a:rPr lang="hu-HU" dirty="0" smtClean="0">
                <a:hlinkClick r:id="rId2"/>
              </a:rPr>
              <a:t>https</a:t>
            </a:r>
            <a:r>
              <a:rPr lang="hu-HU" dirty="0">
                <a:hlinkClick r:id="rId2"/>
              </a:rPr>
              <a:t>://eur-lex.europa.eu/legal-content/HU/TXT/HTML/?</a:t>
            </a:r>
            <a:r>
              <a:rPr lang="hu-HU" dirty="0" smtClean="0">
                <a:hlinkClick r:id="rId2"/>
              </a:rPr>
              <a:t>uri=CELEX:32023R1693</a:t>
            </a:r>
            <a:endParaRPr lang="hu-HU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dirty="0" smtClean="0"/>
              <a:t>A </a:t>
            </a:r>
            <a:r>
              <a:rPr lang="hu-HU" dirty="0"/>
              <a:t>BIZOTTSÁG (EU) </a:t>
            </a:r>
            <a:r>
              <a:rPr lang="hu-HU" b="1" dirty="0"/>
              <a:t>2023/1694 VÉGREHAJTÁSI RENDELETE </a:t>
            </a:r>
            <a:r>
              <a:rPr lang="hu-HU" dirty="0"/>
              <a:t>(2023. augusztus 10.) a </a:t>
            </a:r>
            <a:r>
              <a:rPr lang="hu-HU" b="1" dirty="0"/>
              <a:t>321/2013/EU, az 1299/2014/EU, az 1300/2014/EU, az 1301/2014/EU, az 1302/2014/EU és az 1304/2014/EU bizottsági rendelet, valamint az (EU) 2019/777 végrehajtási rendelet módosításáról </a:t>
            </a:r>
            <a:r>
              <a:rPr lang="hu-HU" dirty="0"/>
              <a:t>: </a:t>
            </a:r>
            <a:r>
              <a:rPr lang="hu-HU" dirty="0">
                <a:hlinkClick r:id="rId3"/>
              </a:rPr>
              <a:t>https://eur-lex.europa.eu/legal-content/HU/TXT/HTML/?</a:t>
            </a:r>
            <a:r>
              <a:rPr lang="hu-HU" dirty="0" smtClean="0">
                <a:hlinkClick r:id="rId3"/>
              </a:rPr>
              <a:t>uri=CELEX:32023R1694</a:t>
            </a:r>
            <a:endParaRPr lang="hu-HU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dirty="0" smtClean="0"/>
              <a:t>A </a:t>
            </a:r>
            <a:r>
              <a:rPr lang="hu-HU" dirty="0"/>
              <a:t>BIZOTTSÁG (EU) </a:t>
            </a:r>
            <a:r>
              <a:rPr lang="hu-HU" b="1" dirty="0"/>
              <a:t>2023/1695 VÉGREHAJTÁSI RENDELETE </a:t>
            </a:r>
            <a:r>
              <a:rPr lang="hu-HU" dirty="0"/>
              <a:t>(2023. augusztus 10.) az Európai Unió vasúti rendszerének az </a:t>
            </a:r>
            <a:r>
              <a:rPr lang="hu-HU" b="1" dirty="0"/>
              <a:t>ellenőrző-irányító és jelző alrendszerére vonatkozó átjárhatósági műszaki előírásokról és az (EU) 2016/919 rendelet hatályon kívül helyezéséről</a:t>
            </a:r>
            <a:r>
              <a:rPr lang="hu-HU" dirty="0"/>
              <a:t>: </a:t>
            </a:r>
            <a:r>
              <a:rPr lang="hu-HU" dirty="0">
                <a:hlinkClick r:id="rId4"/>
              </a:rPr>
              <a:t>https://eur-lex.europa.eu/legal-content/HU/TXT/HTML/?</a:t>
            </a:r>
            <a:r>
              <a:rPr lang="hu-HU" dirty="0" smtClean="0">
                <a:hlinkClick r:id="rId4"/>
              </a:rPr>
              <a:t>uri=CELEX:32023R1695</a:t>
            </a:r>
            <a:endParaRPr lang="hu-HU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dirty="0" smtClean="0"/>
              <a:t>A </a:t>
            </a:r>
            <a:r>
              <a:rPr lang="hu-HU" dirty="0"/>
              <a:t>BIZOTTSÁG (EU) </a:t>
            </a:r>
            <a:r>
              <a:rPr lang="hu-HU" b="1" dirty="0"/>
              <a:t>2023/1696 VÉGREHAJTÁSI HATÁROZATA </a:t>
            </a:r>
            <a:r>
              <a:rPr lang="hu-HU" dirty="0"/>
              <a:t>(2023. augusztus 10.) a 2011/665/EU végrehajtási határozatnak az (EU) 2016/797 európai parlamenti és tanácsi irányelv 48. cikkében említett </a:t>
            </a:r>
            <a:r>
              <a:rPr lang="hu-HU" b="1" dirty="0"/>
              <a:t>engedélyezett járműtípusok európai nyilvántartására vonatkozó előírások tekintetében történő módosításáról</a:t>
            </a:r>
            <a:r>
              <a:rPr lang="hu-HU" dirty="0"/>
              <a:t>:: </a:t>
            </a:r>
            <a:r>
              <a:rPr lang="hu-HU" dirty="0">
                <a:hlinkClick r:id="rId5"/>
              </a:rPr>
              <a:t>https://eur-lex.europa.eu/legal-content/HU/TXT/HTML/?</a:t>
            </a:r>
            <a:r>
              <a:rPr lang="hu-HU" dirty="0" smtClean="0">
                <a:hlinkClick r:id="rId5"/>
              </a:rPr>
              <a:t>uri=CELEX:32023D1696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47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0"/>
            <a:ext cx="10515600" cy="5199663"/>
          </a:xfrm>
        </p:spPr>
        <p:txBody>
          <a:bodyPr/>
          <a:lstStyle/>
          <a:p>
            <a:pPr marL="0" indent="0" algn="just">
              <a:buNone/>
            </a:pPr>
            <a:r>
              <a:rPr lang="hu-HU" sz="2200" dirty="0"/>
              <a:t>A BIZOTTSÁG (EU) </a:t>
            </a:r>
            <a:r>
              <a:rPr lang="hu-HU" sz="2200" b="1" dirty="0"/>
              <a:t>2023/1693 VÉGREHAJTÁSI RENDELETE </a:t>
            </a:r>
            <a:r>
              <a:rPr lang="hu-HU" sz="2200" dirty="0"/>
              <a:t>(2023. augusztus 10.) az Európai Unió vasúti rendszerének </a:t>
            </a:r>
            <a:r>
              <a:rPr lang="hu-HU" sz="2200" b="1" dirty="0"/>
              <a:t>forgalomüzemeltetés és </a:t>
            </a:r>
            <a:r>
              <a:rPr lang="hu-HU" sz="2200" b="1" dirty="0" err="1"/>
              <a:t>-irányítás</a:t>
            </a:r>
            <a:r>
              <a:rPr lang="hu-HU" sz="2200" b="1" dirty="0"/>
              <a:t> alrendszerére vonatkozó átjárhatósági műszaki előírásokról szóló (EU) 2019/773 végrehajtási rendelete </a:t>
            </a:r>
            <a:r>
              <a:rPr lang="hu-HU" sz="2200" b="1" dirty="0" smtClean="0"/>
              <a:t>módosításáról</a:t>
            </a:r>
          </a:p>
          <a:p>
            <a:pPr marL="0" indent="0" algn="just">
              <a:buNone/>
            </a:pPr>
            <a:r>
              <a:rPr lang="hu-HU" sz="2400" dirty="0" smtClean="0"/>
              <a:t>A módosításainak </a:t>
            </a:r>
            <a:r>
              <a:rPr lang="hu-HU" sz="2400" dirty="0"/>
              <a:t>célja különösen: </a:t>
            </a:r>
            <a:endParaRPr lang="hu-HU" sz="2400" dirty="0" smtClean="0"/>
          </a:p>
          <a:p>
            <a:pPr marL="400050" indent="-400050" algn="just">
              <a:buAutoNum type="romanLcPeriod"/>
            </a:pPr>
            <a:r>
              <a:rPr lang="hu-HU" sz="2400" dirty="0" smtClean="0"/>
              <a:t>az </a:t>
            </a:r>
            <a:r>
              <a:rPr lang="hu-HU" sz="2400" dirty="0"/>
              <a:t>Európai Vasúti Forgalomirányítási Rendszer (a továbbiakban: ERTMS) üzemeltetési szabályainak nagyobb fokú harmonizációjára vonatkozó új követelmények beépítése; </a:t>
            </a:r>
            <a:endParaRPr lang="hu-HU" sz="2400" dirty="0" smtClean="0"/>
          </a:p>
          <a:p>
            <a:pPr marL="400050" indent="-400050" algn="just">
              <a:buAutoNum type="romanLcPeriod"/>
            </a:pPr>
            <a:r>
              <a:rPr lang="hu-HU" sz="2400" dirty="0" smtClean="0"/>
              <a:t>a </a:t>
            </a:r>
            <a:r>
              <a:rPr lang="hu-HU" sz="2400" dirty="0"/>
              <a:t>pályahálózat-működtető által a vasúti társaságok rendelkezésére bocsátandó, az üzemeltetés szempontjából releváns, az </a:t>
            </a:r>
            <a:r>
              <a:rPr lang="hu-HU" sz="2400" dirty="0" err="1"/>
              <a:t>ERTMS-ből</a:t>
            </a:r>
            <a:r>
              <a:rPr lang="hu-HU" sz="2400" dirty="0"/>
              <a:t> származó pálya menti műszaki információkra vonatkozó új követelmények bevezetése</a:t>
            </a:r>
            <a:r>
              <a:rPr lang="hu-HU" dirty="0"/>
              <a:t>;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2511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2200" dirty="0"/>
              <a:t>A BIZOTTSÁG (EU) </a:t>
            </a:r>
            <a:r>
              <a:rPr lang="hu-HU" sz="2200" b="1" dirty="0"/>
              <a:t>2023/1694 VÉGREHAJTÁSI RENDELETE </a:t>
            </a:r>
            <a:r>
              <a:rPr lang="hu-HU" sz="2200" dirty="0"/>
              <a:t>(2023. augusztus 10.) a </a:t>
            </a:r>
            <a:r>
              <a:rPr lang="hu-HU" sz="2200" b="1" dirty="0"/>
              <a:t>321/2013/EU, az 1299/2014/EU, az 1300/2014/EU, az 1301/2014/EU, az 1302/2014/EU és az 1304/2014/EU bizottsági rendelet, valamint az (EU) 2019/777 végrehajtási rendelet </a:t>
            </a:r>
            <a:r>
              <a:rPr lang="hu-HU" sz="2200" b="1" dirty="0" smtClean="0"/>
              <a:t>módosításáról</a:t>
            </a:r>
          </a:p>
          <a:p>
            <a:pPr algn="just"/>
            <a:r>
              <a:rPr lang="hu-HU" sz="2200" dirty="0" smtClean="0"/>
              <a:t>321/2013/EU </a:t>
            </a:r>
            <a:r>
              <a:rPr lang="hu-HU" sz="2200" dirty="0"/>
              <a:t>rendelet (a </a:t>
            </a:r>
            <a:r>
              <a:rPr lang="hu-HU" sz="2200" b="1" dirty="0">
                <a:solidFill>
                  <a:srgbClr val="FF0000"/>
                </a:solidFill>
              </a:rPr>
              <a:t>teherkocsi</a:t>
            </a:r>
            <a:r>
              <a:rPr lang="hu-HU" sz="2200" dirty="0"/>
              <a:t>kra vonatkozó ÁME);</a:t>
            </a:r>
          </a:p>
          <a:p>
            <a:pPr algn="just"/>
            <a:r>
              <a:rPr lang="hu-HU" sz="2200" dirty="0" smtClean="0"/>
              <a:t>1299/2014/EU </a:t>
            </a:r>
            <a:r>
              <a:rPr lang="hu-HU" sz="2200" dirty="0"/>
              <a:t>rendelet (az </a:t>
            </a:r>
            <a:r>
              <a:rPr lang="hu-HU" sz="2200" b="1" dirty="0">
                <a:solidFill>
                  <a:srgbClr val="FF0000"/>
                </a:solidFill>
              </a:rPr>
              <a:t>infrastruktúrára</a:t>
            </a:r>
            <a:r>
              <a:rPr lang="hu-HU" sz="2200" dirty="0"/>
              <a:t> vonatkozó ÁME);</a:t>
            </a:r>
          </a:p>
          <a:p>
            <a:pPr algn="just"/>
            <a:r>
              <a:rPr lang="hu-HU" sz="2200" dirty="0" smtClean="0"/>
              <a:t>1300/2014/EU </a:t>
            </a:r>
            <a:r>
              <a:rPr lang="hu-HU" sz="2200" dirty="0"/>
              <a:t>rendelet (a </a:t>
            </a:r>
            <a:r>
              <a:rPr lang="hu-HU" sz="2200" b="1" dirty="0">
                <a:solidFill>
                  <a:srgbClr val="FF0000"/>
                </a:solidFill>
              </a:rPr>
              <a:t>mozgáskorlátozott személyekre </a:t>
            </a:r>
            <a:r>
              <a:rPr lang="hu-HU" sz="2200" dirty="0"/>
              <a:t>vonatkozó ÁME);</a:t>
            </a:r>
          </a:p>
          <a:p>
            <a:pPr algn="just"/>
            <a:r>
              <a:rPr lang="hu-HU" sz="2200" dirty="0" smtClean="0"/>
              <a:t>1301/2014/EU </a:t>
            </a:r>
            <a:r>
              <a:rPr lang="hu-HU" sz="2200" dirty="0"/>
              <a:t>rendelet (az „</a:t>
            </a:r>
            <a:r>
              <a:rPr lang="hu-HU" sz="2200" b="1" dirty="0">
                <a:solidFill>
                  <a:srgbClr val="FF0000"/>
                </a:solidFill>
              </a:rPr>
              <a:t>energia</a:t>
            </a:r>
            <a:r>
              <a:rPr lang="hu-HU" sz="2200" dirty="0"/>
              <a:t>” alrendszerre vonatkozó ÁME);</a:t>
            </a:r>
          </a:p>
          <a:p>
            <a:pPr algn="just"/>
            <a:r>
              <a:rPr lang="hu-HU" sz="2200" dirty="0" smtClean="0"/>
              <a:t>1302/2014/EU </a:t>
            </a:r>
            <a:r>
              <a:rPr lang="hu-HU" sz="2200" dirty="0"/>
              <a:t>rendelet (a </a:t>
            </a:r>
            <a:r>
              <a:rPr lang="hu-HU" sz="2200" b="1" dirty="0">
                <a:solidFill>
                  <a:srgbClr val="FF0000"/>
                </a:solidFill>
              </a:rPr>
              <a:t>mozdonyokra és személyszállító járművek</a:t>
            </a:r>
            <a:r>
              <a:rPr lang="hu-HU" sz="2200" dirty="0"/>
              <a:t>re vonatkozó ÁME);</a:t>
            </a:r>
          </a:p>
          <a:p>
            <a:pPr algn="just"/>
            <a:r>
              <a:rPr lang="hu-HU" sz="2200" dirty="0" smtClean="0"/>
              <a:t>1304/2014/EU </a:t>
            </a:r>
            <a:r>
              <a:rPr lang="hu-HU" sz="2200" dirty="0"/>
              <a:t>rendelet (a „</a:t>
            </a:r>
            <a:r>
              <a:rPr lang="hu-HU" sz="2200" b="1" dirty="0">
                <a:solidFill>
                  <a:srgbClr val="FF0000"/>
                </a:solidFill>
              </a:rPr>
              <a:t>járművek – zaj</a:t>
            </a:r>
            <a:r>
              <a:rPr lang="hu-HU" sz="2200" dirty="0"/>
              <a:t>” alrendszerre vonatkozó ÁME);</a:t>
            </a:r>
          </a:p>
          <a:p>
            <a:pPr algn="just"/>
            <a:r>
              <a:rPr lang="hu-HU" sz="2200" dirty="0" smtClean="0"/>
              <a:t>az (</a:t>
            </a:r>
            <a:r>
              <a:rPr lang="hu-HU" sz="2200" dirty="0"/>
              <a:t>EU) 2019/777 végrehajtási rendelet (</a:t>
            </a:r>
            <a:r>
              <a:rPr lang="hu-HU" sz="2200" b="1" dirty="0">
                <a:solidFill>
                  <a:srgbClr val="FF0000"/>
                </a:solidFill>
              </a:rPr>
              <a:t>vasúti infrastruktúra-nyilvántartás</a:t>
            </a:r>
            <a:r>
              <a:rPr lang="hu-HU" sz="2200" dirty="0"/>
              <a:t>).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527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sz="2200" b="1" dirty="0"/>
              <a:t>1302/2014/EU rendelet </a:t>
            </a:r>
            <a:endParaRPr lang="hu-HU" sz="2200" b="1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A </a:t>
            </a:r>
            <a:r>
              <a:rPr lang="hu-HU" sz="2200" dirty="0"/>
              <a:t>személyszállító kocsik uniós szintű engedélyezése </a:t>
            </a:r>
            <a:r>
              <a:rPr lang="hu-HU" sz="2200" dirty="0" smtClean="0"/>
              <a:t>érdekében az </a:t>
            </a:r>
            <a:r>
              <a:rPr lang="hu-HU" sz="2200" dirty="0"/>
              <a:t>elektromágneses összeférhetőségre és a vonatérzékelő rendszerekkel való kompatibilitásra vonatkozó követelmények és vizsgálati módszerek harmonizálása </a:t>
            </a:r>
            <a:endParaRPr lang="hu-HU" sz="22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/>
              <a:t>különleges járművek – többek között a vasúti munkagépek, az infrastruktúra-ellenőrző járművek, a sürgősségi járművek, a környezeti hatásokat elhárító járművek és a közúti-vasúti járművek – </a:t>
            </a:r>
            <a:r>
              <a:rPr lang="hu-HU" sz="2200" dirty="0" smtClean="0"/>
              <a:t>fogalom meghatározásának </a:t>
            </a:r>
            <a:r>
              <a:rPr lang="hu-HU" sz="2200" dirty="0"/>
              <a:t>pontosítása, valamint az </a:t>
            </a:r>
            <a:r>
              <a:rPr lang="hu-HU" sz="2200" dirty="0" err="1"/>
              <a:t>ÁME-k</a:t>
            </a:r>
            <a:r>
              <a:rPr lang="hu-HU" sz="2200" dirty="0"/>
              <a:t> e járművekre való alkalmazhatóságának </a:t>
            </a:r>
            <a:r>
              <a:rPr lang="hu-HU" sz="2200" dirty="0" smtClean="0"/>
              <a:t>tisztázása.</a:t>
            </a:r>
            <a:endParaRPr lang="hu-HU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093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hu-HU" sz="2200" dirty="0" smtClean="0"/>
              <a:t>A </a:t>
            </a:r>
            <a:r>
              <a:rPr lang="hu-HU" sz="2200" dirty="0"/>
              <a:t>vasúti járművekre és a helyhez kötött berendezésekre vonatkozó előírások harmonizálása </a:t>
            </a:r>
            <a:r>
              <a:rPr lang="hu-HU" sz="2200" dirty="0" smtClean="0"/>
              <a:t>érdekében a </a:t>
            </a:r>
            <a:r>
              <a:rPr lang="hu-HU" sz="2200" dirty="0"/>
              <a:t>1</a:t>
            </a:r>
            <a:r>
              <a:rPr lang="hu-HU" sz="2200" b="1" dirty="0"/>
              <a:t>299/2014/EU rendelet </a:t>
            </a:r>
            <a:r>
              <a:rPr lang="hu-HU" sz="2200" b="1" dirty="0" smtClean="0"/>
              <a:t> és 1302/2014/EU rendelet </a:t>
            </a:r>
          </a:p>
          <a:p>
            <a:pPr marL="717550" indent="-358775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az infrastruktúra </a:t>
            </a:r>
            <a:r>
              <a:rPr lang="hu-HU" sz="2200" dirty="0"/>
              <a:t>forgalmi terhelésére és teherbíró képességére vonatkozó </a:t>
            </a:r>
            <a:r>
              <a:rPr lang="hu-HU" sz="2200" dirty="0" smtClean="0"/>
              <a:t>követelmények</a:t>
            </a:r>
          </a:p>
          <a:p>
            <a:pPr marL="717550" indent="-358775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az </a:t>
            </a:r>
            <a:r>
              <a:rPr lang="hu-HU" sz="2200" dirty="0"/>
              <a:t>egyidejűleg kettőnél több áramszedővel történő üzemeltetésre vonatkozó </a:t>
            </a:r>
            <a:r>
              <a:rPr lang="hu-HU" sz="2200" dirty="0" smtClean="0"/>
              <a:t>követelmények</a:t>
            </a:r>
          </a:p>
          <a:p>
            <a:pPr marL="717550" indent="-358775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hu-HU" sz="2200" dirty="0" smtClean="0"/>
              <a:t>a </a:t>
            </a:r>
            <a:r>
              <a:rPr lang="hu-HU" sz="2200" dirty="0"/>
              <a:t>vonatok </a:t>
            </a:r>
            <a:r>
              <a:rPr lang="hu-HU" sz="2200" dirty="0" smtClean="0"/>
              <a:t>villamosenergia-fogyasztásmérő </a:t>
            </a:r>
            <a:r>
              <a:rPr lang="hu-HU" sz="2200" dirty="0"/>
              <a:t>rendszerekkel való utólagos </a:t>
            </a:r>
            <a:r>
              <a:rPr lang="hu-HU" sz="2200" dirty="0" smtClean="0"/>
              <a:t>felszerelése</a:t>
            </a:r>
            <a:endParaRPr lang="hu-HU" sz="2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3033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1. egyéni séma">
      <a:dk1>
        <a:srgbClr val="1D2342"/>
      </a:dk1>
      <a:lt1>
        <a:sysClr val="window" lastClr="FFFFFF"/>
      </a:lt1>
      <a:dk2>
        <a:srgbClr val="233A59"/>
      </a:dk2>
      <a:lt2>
        <a:srgbClr val="E7E6E6"/>
      </a:lt2>
      <a:accent1>
        <a:srgbClr val="F2A921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1237</Words>
  <Application>Microsoft Office PowerPoint</Application>
  <PresentationFormat>Szélesvásznú</PresentationFormat>
  <Paragraphs>98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Office-téma</vt:lpstr>
      <vt:lpstr>A vasúti járművek engedélyeztetésével kapcsolatos jogszabály változások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NISZ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Kerékgyártó János</dc:creator>
  <cp:lastModifiedBy>Máthé Gréta</cp:lastModifiedBy>
  <cp:revision>110</cp:revision>
  <dcterms:created xsi:type="dcterms:W3CDTF">2023-03-18T08:55:41Z</dcterms:created>
  <dcterms:modified xsi:type="dcterms:W3CDTF">2023-11-16T12:18:30Z</dcterms:modified>
</cp:coreProperties>
</file>