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1" r:id="rId3"/>
    <p:sldId id="272" r:id="rId4"/>
    <p:sldId id="273" r:id="rId5"/>
    <p:sldId id="275" r:id="rId6"/>
    <p:sldId id="265" r:id="rId7"/>
  </p:sldIdLst>
  <p:sldSz cx="12192000" cy="6858000"/>
  <p:notesSz cx="6735763" cy="9866313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A59"/>
    <a:srgbClr val="212D58"/>
    <a:srgbClr val="212D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1114" autoAdjust="0"/>
  </p:normalViewPr>
  <p:slideViewPr>
    <p:cSldViewPr snapToGrid="0">
      <p:cViewPr varScale="1">
        <p:scale>
          <a:sx n="106" d="100"/>
          <a:sy n="106" d="100"/>
        </p:scale>
        <p:origin x="7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3DA402-C25F-40DF-888A-9277044DBE4B}" type="datetimeFigureOut">
              <a:rPr lang="hu-HU" smtClean="0"/>
              <a:t>2023. 11. 06.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A486C5-359B-429E-9B48-A11E1E33336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4970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ép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76250" y="1041400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476250" y="3521075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 smtClean="0"/>
              <a:t>Alcím mintájának szerkesztése</a:t>
            </a:r>
            <a:endParaRPr lang="hu-HU" dirty="0"/>
          </a:p>
        </p:txBody>
      </p:sp>
      <p:pic>
        <p:nvPicPr>
          <p:cNvPr id="10" name="Kép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4926" y="60325"/>
            <a:ext cx="2047523" cy="1645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002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49381" y="294657"/>
            <a:ext cx="11015353" cy="49721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 b="1"/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99258" y="1093561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8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9245929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10130CC4-EC51-485D-BA08-084856CAB888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9" name="Kép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530" y="0"/>
            <a:ext cx="1104599" cy="846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879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274" y="5498274"/>
            <a:ext cx="1359725" cy="1359725"/>
          </a:xfrm>
          <a:prstGeom prst="rect">
            <a:avLst/>
          </a:prstGeom>
        </p:spPr>
      </p:pic>
      <p:sp>
        <p:nvSpPr>
          <p:cNvPr id="7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9245929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10130CC4-EC51-485D-BA08-084856CAB888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12" name="Kép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45905"/>
            <a:ext cx="12204000" cy="2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0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Ügyféltájékoztató</a:t>
            </a:r>
            <a:endParaRPr lang="hu-HU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Vasúti Hatósági Főosztály</a:t>
            </a:r>
          </a:p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Vasúti Ellenőrzési Osztály (VEO)</a:t>
            </a:r>
          </a:p>
          <a:p>
            <a:endParaRPr lang="hu-HU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hu-HU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Gémesi Levente </a:t>
            </a:r>
          </a:p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osztályvezető	        		        2023. november 6.</a:t>
            </a:r>
          </a:p>
          <a:p>
            <a:pPr algn="r"/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28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A VEO alapfeladatai összefoglalva</a:t>
            </a: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0078" y="1257926"/>
            <a:ext cx="6061200" cy="435133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hu-HU" sz="2000" b="1" u="sng" dirty="0" smtClean="0"/>
              <a:t>Vasúti </a:t>
            </a:r>
            <a:r>
              <a:rPr lang="hu-HU" sz="2000" b="1" u="sng" dirty="0" err="1" smtClean="0"/>
              <a:t>Ellemőrzési</a:t>
            </a:r>
            <a:r>
              <a:rPr lang="hu-HU" sz="2000" b="1" u="sng" dirty="0" smtClean="0"/>
              <a:t> Osztály eljárásai:</a:t>
            </a:r>
            <a:endParaRPr lang="hu-HU" sz="2000" b="1" u="sng" dirty="0"/>
          </a:p>
          <a:p>
            <a:pPr lvl="0"/>
            <a:r>
              <a:rPr lang="hu-HU" dirty="0" smtClean="0"/>
              <a:t>A vasúttársaságok </a:t>
            </a:r>
            <a:r>
              <a:rPr lang="hu-HU" dirty="0"/>
              <a:t>és infrastruktúra üzemeltetők </a:t>
            </a:r>
            <a:r>
              <a:rPr lang="hu-HU" dirty="0" smtClean="0"/>
              <a:t>felügyelete a vasútbiztonsági tanúsítványon </a:t>
            </a:r>
            <a:r>
              <a:rPr lang="hu-HU" dirty="0"/>
              <a:t>és vasútbiztonsági </a:t>
            </a:r>
            <a:r>
              <a:rPr lang="hu-HU" dirty="0" smtClean="0"/>
              <a:t>engedélyen keresztül</a:t>
            </a:r>
            <a:endParaRPr lang="hu-HU" dirty="0"/>
          </a:p>
          <a:p>
            <a:pPr lvl="0"/>
            <a:r>
              <a:rPr lang="hu-HU" dirty="0" smtClean="0"/>
              <a:t>A karbantartásért </a:t>
            </a:r>
            <a:r>
              <a:rPr lang="hu-HU" dirty="0"/>
              <a:t>felelős(ECM)  </a:t>
            </a:r>
            <a:r>
              <a:rPr lang="hu-HU" dirty="0" smtClean="0"/>
              <a:t>szervezetek felügyelete</a:t>
            </a:r>
            <a:endParaRPr lang="hu-HU" dirty="0"/>
          </a:p>
          <a:p>
            <a:pPr lvl="0"/>
            <a:r>
              <a:rPr lang="hu-HU" dirty="0" smtClean="0"/>
              <a:t>ECM </a:t>
            </a:r>
            <a:r>
              <a:rPr lang="hu-HU" dirty="0"/>
              <a:t>hatálya alá nem </a:t>
            </a:r>
            <a:r>
              <a:rPr lang="hu-HU" dirty="0" smtClean="0"/>
              <a:t>tartozó </a:t>
            </a:r>
            <a:r>
              <a:rPr lang="hu-HU" dirty="0"/>
              <a:t>vasúti járművek karbantartását végző műhelyek </a:t>
            </a:r>
            <a:r>
              <a:rPr lang="hu-HU" dirty="0" smtClean="0"/>
              <a:t>felügyelete</a:t>
            </a:r>
            <a:endParaRPr lang="hu-HU" dirty="0"/>
          </a:p>
          <a:p>
            <a:pPr lvl="0"/>
            <a:r>
              <a:rPr lang="hu-HU" dirty="0" smtClean="0"/>
              <a:t>A </a:t>
            </a:r>
            <a:r>
              <a:rPr lang="hu-HU" dirty="0" err="1" smtClean="0"/>
              <a:t>kijelőlt</a:t>
            </a:r>
            <a:r>
              <a:rPr lang="hu-HU" dirty="0" smtClean="0"/>
              <a:t> </a:t>
            </a:r>
            <a:r>
              <a:rPr lang="hu-HU" dirty="0" err="1" smtClean="0"/>
              <a:t>megfelelőségértékelő</a:t>
            </a:r>
            <a:r>
              <a:rPr lang="hu-HU" dirty="0" smtClean="0"/>
              <a:t> szervezetek (</a:t>
            </a:r>
            <a:r>
              <a:rPr lang="hu-HU" dirty="0" err="1" smtClean="0"/>
              <a:t>NoBo</a:t>
            </a:r>
            <a:r>
              <a:rPr lang="hu-HU" dirty="0" smtClean="0"/>
              <a:t>, </a:t>
            </a:r>
            <a:r>
              <a:rPr lang="hu-HU" dirty="0" err="1" smtClean="0"/>
              <a:t>DeBo</a:t>
            </a:r>
            <a:r>
              <a:rPr lang="hu-HU" dirty="0" smtClean="0"/>
              <a:t>) felügyelete</a:t>
            </a:r>
            <a:endParaRPr lang="hu-HU" dirty="0"/>
          </a:p>
          <a:p>
            <a:pPr lvl="0"/>
            <a:r>
              <a:rPr lang="hu-HU" dirty="0" err="1" smtClean="0"/>
              <a:t>AsBo</a:t>
            </a:r>
            <a:r>
              <a:rPr lang="hu-HU" dirty="0" smtClean="0"/>
              <a:t> </a:t>
            </a:r>
            <a:r>
              <a:rPr lang="hu-HU" dirty="0"/>
              <a:t>kockázatértékelő </a:t>
            </a:r>
            <a:r>
              <a:rPr lang="hu-HU" dirty="0" smtClean="0"/>
              <a:t>szervezetek felügyelete</a:t>
            </a:r>
            <a:endParaRPr lang="hu-HU" dirty="0"/>
          </a:p>
          <a:p>
            <a:pPr lvl="0"/>
            <a:r>
              <a:rPr lang="hu-HU" dirty="0" smtClean="0"/>
              <a:t>létfontosságú rendszerelemek kijelölés utáni időszakos ellenőrzése</a:t>
            </a:r>
          </a:p>
          <a:p>
            <a:pPr marL="0" lvl="0" indent="0">
              <a:buNone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2</a:t>
            </a:fld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6770353" y="1652298"/>
            <a:ext cx="5355772" cy="3753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u-HU" sz="2000" b="1" u="sng" dirty="0" smtClean="0"/>
              <a:t>VBO munkatársak:</a:t>
            </a:r>
          </a:p>
          <a:p>
            <a:pPr lvl="0"/>
            <a:endParaRPr lang="hu-HU" sz="1000" b="1" u="sng" dirty="0" smtClean="0"/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dirty="0" smtClean="0"/>
              <a:t>Marton Levente  </a:t>
            </a:r>
            <a:r>
              <a:rPr lang="hu-HU" sz="1600" dirty="0" smtClean="0"/>
              <a:t>vasútbiztonsági referens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dirty="0" smtClean="0"/>
              <a:t>Grósz </a:t>
            </a:r>
            <a:r>
              <a:rPr lang="hu-HU" dirty="0"/>
              <a:t>Gábor </a:t>
            </a:r>
            <a:r>
              <a:rPr lang="hu-HU" sz="1600" dirty="0"/>
              <a:t>vasútbiztonsági </a:t>
            </a:r>
            <a:r>
              <a:rPr lang="hu-HU" sz="1600" dirty="0" smtClean="0"/>
              <a:t>referens</a:t>
            </a:r>
            <a:endParaRPr lang="hu-HU" sz="1600" dirty="0"/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dirty="0" smtClean="0"/>
              <a:t>Dr. Nagy Erika </a:t>
            </a:r>
            <a:r>
              <a:rPr lang="hu-HU" sz="1600" dirty="0"/>
              <a:t>vasútbiztonsági referens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hu-HU" dirty="0" smtClean="0"/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hu-HU" sz="1600" dirty="0">
              <a:solidFill>
                <a:srgbClr val="0070C0"/>
              </a:solidFill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hu-HU" dirty="0" smtClean="0">
              <a:solidFill>
                <a:srgbClr val="0070C0"/>
              </a:solidFill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hu-HU" dirty="0">
              <a:solidFill>
                <a:srgbClr val="0070C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hu-HU" sz="2000" dirty="0">
              <a:solidFill>
                <a:srgbClr val="0070C0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6713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A VEO nemzetközi feladatai</a:t>
            </a: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0078" y="1257926"/>
            <a:ext cx="8067757" cy="435133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hu-HU" sz="2000" b="1" u="sng" dirty="0" smtClean="0"/>
              <a:t>Európai Vasúti Ügynökség (ERA):</a:t>
            </a:r>
            <a:endParaRPr lang="hu-HU" sz="2000" b="1" u="sng" dirty="0"/>
          </a:p>
          <a:p>
            <a:pPr lvl="0"/>
            <a:r>
              <a:rPr lang="hu-HU" dirty="0" smtClean="0"/>
              <a:t>az ERA egységes vasútbiztonsági tanúsítvány kiadása során megállapított (1-3 típusú</a:t>
            </a:r>
            <a:r>
              <a:rPr lang="hu-HU" dirty="0"/>
              <a:t>) </a:t>
            </a:r>
            <a:r>
              <a:rPr lang="hu-HU" dirty="0" smtClean="0"/>
              <a:t>hibák visszaellenőrzése, azokról jelentés készítése. </a:t>
            </a:r>
          </a:p>
          <a:p>
            <a:pPr lvl="0"/>
            <a:r>
              <a:rPr lang="hu-HU" sz="2000" b="1" u="sng" dirty="0"/>
              <a:t>Szomszédos tagországok</a:t>
            </a:r>
          </a:p>
          <a:p>
            <a:r>
              <a:rPr lang="hu-HU" dirty="0"/>
              <a:t>szomszédos tagországokkal </a:t>
            </a:r>
            <a:r>
              <a:rPr lang="hu-HU" dirty="0" err="1"/>
              <a:t>NSA-ival</a:t>
            </a:r>
            <a:r>
              <a:rPr lang="hu-HU" dirty="0"/>
              <a:t> együttműködési megállapodások végrehajtása</a:t>
            </a:r>
          </a:p>
          <a:p>
            <a:pPr lvl="1">
              <a:spcBef>
                <a:spcPts val="1000"/>
              </a:spcBef>
            </a:pPr>
            <a:r>
              <a:rPr lang="hu-HU" sz="1600" dirty="0"/>
              <a:t>kölcsönös határforgalmi ellenőrzések </a:t>
            </a:r>
          </a:p>
          <a:p>
            <a:pPr lvl="1">
              <a:spcBef>
                <a:spcPts val="1000"/>
              </a:spcBef>
            </a:pPr>
            <a:r>
              <a:rPr lang="hu-HU" sz="1600" dirty="0"/>
              <a:t>kölcsönös felügyelet a  tanúsítványok kölcsönös elfogadása</a:t>
            </a:r>
          </a:p>
          <a:p>
            <a:pPr lvl="0"/>
            <a:r>
              <a:rPr lang="hu-HU" b="1" u="sng" dirty="0" smtClean="0"/>
              <a:t>Európai Bizottság: </a:t>
            </a:r>
            <a:r>
              <a:rPr lang="hu-HU" dirty="0" smtClean="0"/>
              <a:t>NANDO által megküldött, más EU tagállam </a:t>
            </a:r>
            <a:r>
              <a:rPr lang="hu-HU" dirty="0" err="1" smtClean="0"/>
              <a:t>NoBo</a:t>
            </a:r>
            <a:r>
              <a:rPr lang="hu-HU" dirty="0" smtClean="0"/>
              <a:t> szervezetek bejelentéseinek véleményezése</a:t>
            </a:r>
          </a:p>
          <a:p>
            <a:pPr lvl="0"/>
            <a:r>
              <a:rPr lang="hu-HU" dirty="0" err="1" smtClean="0"/>
              <a:t>NoBo</a:t>
            </a:r>
            <a:r>
              <a:rPr lang="hu-HU" dirty="0" smtClean="0"/>
              <a:t> szervezeteknél két </a:t>
            </a:r>
            <a:r>
              <a:rPr lang="hu-HU" dirty="0"/>
              <a:t>évente elvégzett </a:t>
            </a:r>
            <a:r>
              <a:rPr lang="hu-HU" dirty="0" smtClean="0"/>
              <a:t> felügyeleti tevékenységekről jelentés készítése</a:t>
            </a:r>
          </a:p>
          <a:p>
            <a:pPr lvl="0"/>
            <a:endParaRPr lang="hu-HU" dirty="0" smtClean="0"/>
          </a:p>
          <a:p>
            <a:pPr marL="0" lv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lvl="0" indent="0">
              <a:buNone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3</a:t>
            </a:fld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10147853" y="4770782"/>
            <a:ext cx="1023730" cy="1681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endParaRPr lang="hu-HU" dirty="0">
              <a:solidFill>
                <a:srgbClr val="0070C0"/>
              </a:solidFill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hu-HU" dirty="0" smtClean="0">
              <a:solidFill>
                <a:srgbClr val="0070C0"/>
              </a:solidFill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hu-HU" dirty="0">
              <a:solidFill>
                <a:srgbClr val="0070C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hu-HU" sz="2000" dirty="0">
              <a:solidFill>
                <a:srgbClr val="0070C0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7565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A VEO ellenőrzési rendszere</a:t>
            </a: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64705" y="1797342"/>
            <a:ext cx="10654748" cy="4559008"/>
          </a:xfrm>
        </p:spPr>
        <p:txBody>
          <a:bodyPr>
            <a:noAutofit/>
          </a:bodyPr>
          <a:lstStyle/>
          <a:p>
            <a:pPr lvl="0">
              <a:spcBef>
                <a:spcPts val="2400"/>
              </a:spcBef>
            </a:pPr>
            <a:r>
              <a:rPr lang="hu-HU" sz="2600" dirty="0" smtClean="0"/>
              <a:t>Éves </a:t>
            </a:r>
            <a:r>
              <a:rPr lang="hu-HU" sz="2600" u="sng" dirty="0" smtClean="0"/>
              <a:t>felügyeleti</a:t>
            </a:r>
            <a:r>
              <a:rPr lang="hu-HU" sz="2600" dirty="0" smtClean="0"/>
              <a:t> </a:t>
            </a:r>
            <a:r>
              <a:rPr lang="hu-HU" sz="2600" dirty="0"/>
              <a:t>tevékenység </a:t>
            </a:r>
            <a:r>
              <a:rPr lang="hu-HU" sz="2600" dirty="0" smtClean="0"/>
              <a:t>– kockázatalapú, tervezett</a:t>
            </a:r>
          </a:p>
          <a:p>
            <a:pPr marL="0" lvl="0" indent="0">
              <a:spcBef>
                <a:spcPts val="2400"/>
              </a:spcBef>
              <a:buNone/>
            </a:pPr>
            <a:r>
              <a:rPr lang="hu-HU" sz="2600" dirty="0" smtClean="0"/>
              <a:t>  - vasútbiztonsági tanúsítvány/engedély, ECM </a:t>
            </a:r>
            <a:r>
              <a:rPr lang="hu-HU" sz="2600" dirty="0"/>
              <a:t>– </a:t>
            </a:r>
            <a:r>
              <a:rPr lang="hu-HU" sz="2600" dirty="0" smtClean="0"/>
              <a:t>díjköteles (</a:t>
            </a:r>
            <a:r>
              <a:rPr lang="hu-HU" sz="2600" dirty="0" err="1" smtClean="0"/>
              <a:t>Vtv</a:t>
            </a:r>
            <a:r>
              <a:rPr lang="hu-HU" sz="2600" dirty="0"/>
              <a:t>. 35</a:t>
            </a:r>
            <a:r>
              <a:rPr lang="hu-HU" sz="2600" dirty="0" smtClean="0"/>
              <a:t>.§)</a:t>
            </a:r>
          </a:p>
          <a:p>
            <a:pPr marL="0" lvl="0" indent="0">
              <a:spcBef>
                <a:spcPts val="2400"/>
              </a:spcBef>
              <a:buNone/>
            </a:pPr>
            <a:r>
              <a:rPr lang="hu-HU" sz="2600" dirty="0" smtClean="0"/>
              <a:t>  - </a:t>
            </a:r>
            <a:r>
              <a:rPr lang="hu-HU" sz="2600" dirty="0" err="1" smtClean="0"/>
              <a:t>NoBo</a:t>
            </a:r>
            <a:r>
              <a:rPr lang="hu-HU" sz="2600" dirty="0" smtClean="0"/>
              <a:t>, </a:t>
            </a:r>
            <a:r>
              <a:rPr lang="hu-HU" sz="2600" dirty="0" err="1" smtClean="0"/>
              <a:t>DeBo</a:t>
            </a:r>
            <a:r>
              <a:rPr lang="hu-HU" sz="2600" dirty="0" smtClean="0"/>
              <a:t>, </a:t>
            </a:r>
            <a:r>
              <a:rPr lang="hu-HU" sz="2600" dirty="0" err="1" smtClean="0"/>
              <a:t>AsBo</a:t>
            </a:r>
            <a:r>
              <a:rPr lang="hu-HU" sz="2600" dirty="0" smtClean="0"/>
              <a:t>, létfontosságú rendszerelemek - díjmentes</a:t>
            </a:r>
          </a:p>
          <a:p>
            <a:pPr>
              <a:spcBef>
                <a:spcPts val="2400"/>
              </a:spcBef>
            </a:pPr>
            <a:r>
              <a:rPr lang="hu-HU" sz="2600" dirty="0" smtClean="0"/>
              <a:t>Közlekedő vonatok, infrastruktúra működtetés </a:t>
            </a:r>
            <a:r>
              <a:rPr lang="hu-HU" sz="2600" u="sng" dirty="0" smtClean="0"/>
              <a:t>ellenőrzése – terepen   </a:t>
            </a:r>
          </a:p>
          <a:p>
            <a:pPr>
              <a:spcBef>
                <a:spcPts val="2400"/>
              </a:spcBef>
            </a:pPr>
            <a:r>
              <a:rPr lang="hu-HU" sz="2600" u="sng" dirty="0" smtClean="0"/>
              <a:t>Bejelentés, megtörtént esemény vizsgálata</a:t>
            </a:r>
            <a:r>
              <a:rPr lang="hu-HU" sz="2600" dirty="0" smtClean="0"/>
              <a:t> (72/2006. GKM rendelet 2. melléklet 11. pont)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hu-HU" sz="2600" dirty="0" smtClean="0"/>
              <a:t>Nem megfelelőség megállapítása esetén annak értékelése 1-4 típusú hibaként, ennek megfelelően intézkedés</a:t>
            </a:r>
          </a:p>
          <a:p>
            <a:pPr lvl="0"/>
            <a:endParaRPr lang="hu-HU" dirty="0"/>
          </a:p>
          <a:p>
            <a:pPr marL="0" lvl="0" indent="0">
              <a:buNone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4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3249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807" y="247213"/>
            <a:ext cx="11015353" cy="497218"/>
          </a:xfrm>
        </p:spPr>
        <p:txBody>
          <a:bodyPr>
            <a:normAutofit/>
          </a:bodyPr>
          <a:lstStyle/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Felügyelet, </a:t>
            </a:r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</a:rPr>
              <a:t>e</a:t>
            </a:r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llenőrzések kiemelt témakörei</a:t>
            </a: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78094" y="1499167"/>
            <a:ext cx="5779363" cy="4322002"/>
          </a:xfrm>
        </p:spPr>
        <p:txBody>
          <a:bodyPr>
            <a:noAutofit/>
          </a:bodyPr>
          <a:lstStyle/>
          <a:p>
            <a:pPr marL="457200" lvl="1" indent="0">
              <a:spcBef>
                <a:spcPts val="1000"/>
              </a:spcBef>
              <a:buNone/>
            </a:pPr>
            <a:endParaRPr lang="hu-HU" dirty="0"/>
          </a:p>
          <a:p>
            <a:pPr marL="0" lvl="0" indent="0">
              <a:buNone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5</a:t>
            </a:fld>
            <a:endParaRPr lang="hu-HU" dirty="0"/>
          </a:p>
        </p:txBody>
      </p:sp>
      <p:sp>
        <p:nvSpPr>
          <p:cNvPr id="8" name="Tartalom helye 2"/>
          <p:cNvSpPr txBox="1">
            <a:spLocks/>
          </p:cNvSpPr>
          <p:nvPr/>
        </p:nvSpPr>
        <p:spPr>
          <a:xfrm>
            <a:off x="606287" y="1252330"/>
            <a:ext cx="10813774" cy="522798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defTabSz="1218987">
              <a:spcBef>
                <a:spcPts val="1200"/>
              </a:spcBef>
            </a:pPr>
            <a:r>
              <a:rPr lang="hu-H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Jelző meghaladások</a:t>
            </a:r>
          </a:p>
          <a:p>
            <a:pPr marL="342900" indent="-342900" algn="just" defTabSz="1218987">
              <a:spcBef>
                <a:spcPts val="1200"/>
              </a:spcBef>
            </a:pPr>
            <a:endParaRPr lang="hu-HU" sz="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defTabSz="1218987">
              <a:spcBef>
                <a:spcPts val="1200"/>
              </a:spcBef>
            </a:pPr>
            <a:r>
              <a:rPr lang="hu-H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 vonatra engedélyezett sebesség túllépése</a:t>
            </a:r>
          </a:p>
          <a:p>
            <a:pPr marL="342900" indent="-342900" algn="just" defTabSz="1218987">
              <a:spcBef>
                <a:spcPts val="1200"/>
              </a:spcBef>
            </a:pPr>
            <a:endParaRPr lang="hu-HU" sz="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defTabSz="1218987">
              <a:spcBef>
                <a:spcPts val="1200"/>
              </a:spcBef>
            </a:pPr>
            <a:r>
              <a:rPr lang="hu-H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 biztonságirányítási rendszerben rögzített kockázatértékelések gyakorlati alkalmazása</a:t>
            </a:r>
          </a:p>
          <a:p>
            <a:pPr marL="342900" indent="-342900" defTabSz="1218987">
              <a:spcBef>
                <a:spcPts val="1200"/>
              </a:spcBef>
            </a:pPr>
            <a:endParaRPr lang="hu-HU" sz="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defTabSz="1218987">
              <a:spcBef>
                <a:spcPts val="1200"/>
              </a:spcBef>
            </a:pPr>
            <a:r>
              <a:rPr lang="hu-H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Vezetési idő betartása, pihenő idő és a lakóhelyen töltött pihenőidő biztosítása a munkáltató részéről</a:t>
            </a:r>
          </a:p>
          <a:p>
            <a:pPr marL="342900" indent="-342900" algn="just" defTabSz="1218987">
              <a:spcBef>
                <a:spcPts val="1200"/>
              </a:spcBef>
            </a:pPr>
            <a:endParaRPr lang="hu-HU" sz="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defTabSz="1218987">
              <a:spcBef>
                <a:spcPts val="1200"/>
              </a:spcBef>
            </a:pPr>
            <a:r>
              <a:rPr lang="hu-H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 vágány mellé telepített berendezések által adott riasztások kezelése</a:t>
            </a:r>
          </a:p>
          <a:p>
            <a:pPr marL="0" indent="0" algn="just" defTabSz="1218987">
              <a:spcBef>
                <a:spcPts val="1200"/>
              </a:spcBef>
              <a:buNone/>
            </a:pPr>
            <a:r>
              <a:rPr lang="hu-H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Keletkezett információ átadása a </a:t>
            </a:r>
            <a:r>
              <a:rPr lang="hu-H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VBO-nak</a:t>
            </a:r>
            <a:endParaRPr lang="hu-H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8821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96595" y="3290416"/>
            <a:ext cx="9144000" cy="1655762"/>
          </a:xfrm>
        </p:spPr>
        <p:txBody>
          <a:bodyPr/>
          <a:lstStyle/>
          <a:p>
            <a:pPr algn="ctr"/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Köszönöm a figyelmet!</a:t>
            </a:r>
          </a:p>
          <a:p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25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1. egyéni séma">
      <a:dk1>
        <a:srgbClr val="1D2342"/>
      </a:dk1>
      <a:lt1>
        <a:sysClr val="window" lastClr="FFFFFF"/>
      </a:lt1>
      <a:dk2>
        <a:srgbClr val="233A59"/>
      </a:dk2>
      <a:lt2>
        <a:srgbClr val="E7E6E6"/>
      </a:lt2>
      <a:accent1>
        <a:srgbClr val="F2A921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4371</TotalTime>
  <Words>288</Words>
  <Application>Microsoft Office PowerPoint</Application>
  <PresentationFormat>Szélesvásznú</PresentationFormat>
  <Paragraphs>62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0" baseType="lpstr">
      <vt:lpstr>Arial</vt:lpstr>
      <vt:lpstr>Calibri</vt:lpstr>
      <vt:lpstr>Verdana</vt:lpstr>
      <vt:lpstr>Office-téma</vt:lpstr>
      <vt:lpstr>Ügyféltájékoztató</vt:lpstr>
      <vt:lpstr>A VEO alapfeladatai összefoglalva</vt:lpstr>
      <vt:lpstr>A VEO nemzetközi feladatai</vt:lpstr>
      <vt:lpstr>A VEO ellenőrzési rendszere</vt:lpstr>
      <vt:lpstr>Felügyelet, ellenőrzések kiemelt témakörei</vt:lpstr>
      <vt:lpstr>PowerPoint bemutató</vt:lpstr>
    </vt:vector>
  </TitlesOfParts>
  <Company>NISZ Zrt.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dr. Kerékgyártó János</dc:creator>
  <cp:lastModifiedBy>Máthé Gréta</cp:lastModifiedBy>
  <cp:revision>99</cp:revision>
  <cp:lastPrinted>2023-10-27T09:01:41Z</cp:lastPrinted>
  <dcterms:created xsi:type="dcterms:W3CDTF">2023-03-18T08:55:41Z</dcterms:created>
  <dcterms:modified xsi:type="dcterms:W3CDTF">2023-11-06T08:45:33Z</dcterms:modified>
</cp:coreProperties>
</file>