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449F-0707-4F52-B852-27E587B87F3C}" type="datetimeFigureOut">
              <a:rPr lang="hu-HU" smtClean="0"/>
              <a:t>2023. 11. 03.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D378B-92ED-4931-9D90-4393D9F5B6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6590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2D0C-5944-4665-AABA-1706177D877E}" type="datetime1">
              <a:rPr lang="hu-HU" smtClean="0"/>
              <a:t>2023. 11. 03.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209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C2CD-0536-4343-9661-3DA571366CF9}" type="datetime1">
              <a:rPr lang="hu-HU" smtClean="0"/>
              <a:t>2023. 11. 03.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797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20603-6D02-4070-B43B-0E132511B76C}" type="datetime1">
              <a:rPr lang="hu-HU" smtClean="0"/>
              <a:t>2023. 11. 03.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933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FFF1-00B7-40FF-8E5B-FAA7B505A0AA}" type="datetime1">
              <a:rPr lang="hu-HU" smtClean="0"/>
              <a:t>2023. 11. 03.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3236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044F-99AB-47BD-9DDA-0DCC56BF035F}" type="datetime1">
              <a:rPr lang="hu-HU" smtClean="0"/>
              <a:t>2023. 11. 03.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922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0C25F-392E-41D8-B15C-550CE17E4A1B}" type="datetime1">
              <a:rPr lang="hu-HU" smtClean="0"/>
              <a:t>2023. 11. 03.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9656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4CC9-301E-47D5-BBDB-B6DEFC527712}" type="datetime1">
              <a:rPr lang="hu-HU" smtClean="0"/>
              <a:t>2023. 11. 03.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311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4752-781B-4C4B-A039-E8ABBB81816C}" type="datetime1">
              <a:rPr lang="hu-HU" smtClean="0"/>
              <a:t>2023. 11. 03.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546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5DA2-EA62-4C5F-9CBC-BB126C3C82F5}" type="datetime1">
              <a:rPr lang="hu-HU" smtClean="0"/>
              <a:t>2023. 11. 03.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893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A8AC-1C4B-4FDB-8064-5F6616219CF2}" type="datetime1">
              <a:rPr lang="hu-HU" smtClean="0"/>
              <a:t>2023. 11. 03.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518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4AA1-35C1-44C7-A5FB-980E543DA07D}" type="datetime1">
              <a:rPr lang="hu-HU" smtClean="0"/>
              <a:t>2023. 11. 03.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818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04152-5CA0-455C-B654-63CFA3997938}" type="datetime1">
              <a:rPr lang="hu-HU" smtClean="0"/>
              <a:t>2023. 11. 03.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38B8-EAD2-417D-BA13-A2A02F8286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623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96568" y="4388422"/>
            <a:ext cx="9144000" cy="2112962"/>
          </a:xfrm>
        </p:spPr>
        <p:txBody>
          <a:bodyPr>
            <a:normAutofit/>
          </a:bodyPr>
          <a:lstStyle/>
          <a:p>
            <a:r>
              <a:rPr lang="hu-HU" b="1" dirty="0" smtClean="0">
                <a:latin typeface="Book Antiqua" panose="02040602050305030304" pitchFamily="18" charset="0"/>
              </a:rPr>
              <a:t> Ügyfél tájékoztató Konferencia</a:t>
            </a:r>
            <a:endParaRPr lang="hu-HU" sz="1800" dirty="0">
              <a:latin typeface="Book Antiqua" panose="02040602050305030304" pitchFamily="18" charset="0"/>
            </a:endParaRPr>
          </a:p>
          <a:p>
            <a:r>
              <a:rPr lang="hu-HU" sz="1800" dirty="0" smtClean="0">
                <a:latin typeface="Book Antiqua" panose="02040602050305030304" pitchFamily="18" charset="0"/>
              </a:rPr>
              <a:t>2023. November 6.</a:t>
            </a:r>
          </a:p>
          <a:p>
            <a:endParaRPr lang="hu-HU" dirty="0">
              <a:latin typeface="Book Antiqua" panose="02040602050305030304" pitchFamily="18" charset="0"/>
            </a:endParaRPr>
          </a:p>
          <a:p>
            <a:endParaRPr lang="hu-HU" dirty="0">
              <a:latin typeface="Book Antiqua" panose="02040602050305030304" pitchFamily="18" charset="0"/>
            </a:endParaRPr>
          </a:p>
        </p:txBody>
      </p:sp>
      <p:pic>
        <p:nvPicPr>
          <p:cNvPr id="5" name="Kép 4" descr="C:\Users\KovagoI\AppData\Local\Microsoft\Windows\Temporary Internet Files\Content.Word\Építési és Közlekedési Minisztérium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677" y="667512"/>
            <a:ext cx="8785781" cy="262537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églalap 5"/>
          <p:cNvSpPr/>
          <p:nvPr/>
        </p:nvSpPr>
        <p:spPr>
          <a:xfrm>
            <a:off x="2846832" y="3082572"/>
            <a:ext cx="6772656" cy="712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cap="small" dirty="0">
                <a:solidFill>
                  <a:srgbClr val="989898"/>
                </a:solidFill>
                <a:latin typeface="Book Antiqua" panose="02040602050305030304" pitchFamily="18" charset="0"/>
                <a:ea typeface="MS Mincho"/>
                <a:cs typeface="Times New Roman" panose="02020603050405020304" pitchFamily="18" charset="0"/>
              </a:rPr>
              <a:t>Vasúti Hatósági Főosztály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cap="small" dirty="0">
                <a:solidFill>
                  <a:srgbClr val="989898"/>
                </a:solidFill>
                <a:latin typeface="Book Antiqua" panose="02040602050305030304" pitchFamily="18" charset="0"/>
                <a:ea typeface="MS Mincho"/>
                <a:cs typeface="Times New Roman" panose="02020603050405020304" pitchFamily="18" charset="0"/>
              </a:rPr>
              <a:t>Országos Vasúti Infrastruktúra </a:t>
            </a:r>
            <a:r>
              <a:rPr lang="hu-HU" cap="small" dirty="0" smtClean="0">
                <a:solidFill>
                  <a:srgbClr val="989898"/>
                </a:solidFill>
                <a:latin typeface="Book Antiqua" panose="02040602050305030304" pitchFamily="18" charset="0"/>
                <a:ea typeface="MS Mincho"/>
                <a:cs typeface="Times New Roman" panose="02020603050405020304" pitchFamily="18" charset="0"/>
              </a:rPr>
              <a:t>Osztály</a:t>
            </a:r>
            <a:endParaRPr lang="hu-HU" cap="small" dirty="0">
              <a:solidFill>
                <a:srgbClr val="989898"/>
              </a:solidFill>
              <a:latin typeface="Book Antiqua" panose="020406020503050303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064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Átjárhatósági Műszaki </a:t>
            </a:r>
            <a:r>
              <a:rPr lang="hu-HU" dirty="0" smtClean="0"/>
              <a:t>Előírások változása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u-HU" dirty="0"/>
              <a:t>A kérelmezett projektek építése és használatbavétele a </a:t>
            </a:r>
            <a:r>
              <a:rPr lang="hu-HU" dirty="0" err="1"/>
              <a:t>Vtv</a:t>
            </a:r>
            <a:r>
              <a:rPr lang="hu-HU" dirty="0"/>
              <a:t>. 80. § (1) bekezdés a) pont szerinti műszaki engedély és a vasúti építmények építésügyi hatósági engedélyezési eljárásainak részletes szabályairól szóló 289/2012. (X. 11.) Korm. rendelet 4. § foglalt műszaki engedély birtokában valósítható meg, így a vasúti közlekedési hatóság a projekteket az alábbi ÁME módosítások vonatkozásában vizsgálja:</a:t>
            </a:r>
          </a:p>
          <a:p>
            <a:r>
              <a:rPr lang="hu-HU" dirty="0" smtClean="0"/>
              <a:t>A </a:t>
            </a:r>
            <a:r>
              <a:rPr lang="hu-HU" dirty="0"/>
              <a:t>BIZOTTSÁG (EU) 2023/1693 VÉGREHAJTÁSI RENDELETE (2023. augusztus 10.) az Európai Unió vasúti rendszerének forgalomüzemeltetés és - irányítás alrendszerére vonatkozó átjárhatósági műszaki előírásokról szóló (EU) 2019/773 végrehajtási rendelete módosításáról,</a:t>
            </a:r>
          </a:p>
          <a:p>
            <a:r>
              <a:rPr lang="hu-HU" dirty="0" smtClean="0"/>
              <a:t>A </a:t>
            </a:r>
            <a:r>
              <a:rPr lang="hu-HU" dirty="0"/>
              <a:t>BIZOTTSÁG (EU) 2023/1694 VÉGREHAJTÁSI RENDELETE (2023. augusztus 10.) a 321/2013/EU, az 1299/2014/EU, az 1300/2014/EU, az 1301/2014/EU, az 1302/2014/EU és az 1304/2014/EU bizottsági rendelet, valamint az (EU) 2019/777 végrehajtási rendelet módosításáról,</a:t>
            </a:r>
          </a:p>
          <a:p>
            <a:r>
              <a:rPr lang="hu-HU" dirty="0" smtClean="0"/>
              <a:t>A </a:t>
            </a:r>
            <a:r>
              <a:rPr lang="hu-HU" dirty="0"/>
              <a:t>BIZOTTSÁG (EU) 2023/1695 VÉGREHAJTÁSI RENDELETE (2023. augusztus 10.) az Európai Unió vasúti rendszerének az ellenőrző-irányító és jelző alrendszerére vonatkozó átjárhatósági műszaki előírásokról és az (EU) 2016/919 rendelet hatályon kívül helyezéséről,</a:t>
            </a:r>
          </a:p>
          <a:p>
            <a:r>
              <a:rPr lang="hu-HU" dirty="0" smtClean="0"/>
              <a:t>A </a:t>
            </a:r>
            <a:r>
              <a:rPr lang="hu-HU" dirty="0"/>
              <a:t>BIZOTTSÁG (EU) 2023/1696 VÉGREHAJTÁSI HATÁROZATA (2023. augusztus 10.) a 2011/665/EU végrehajtási határozatnak az (EU) 2016/797 európai parlamenti és tanácsi irányelv 48. cikkében említett engedélyezett járműtípusok európai nyilvántartására vonatkozó előírások tekintetében történő módosításáról.</a:t>
            </a:r>
          </a:p>
          <a:p>
            <a:pPr marL="0" indent="0">
              <a:buNone/>
            </a:pPr>
            <a:r>
              <a:rPr lang="hu-HU" dirty="0"/>
              <a:t>A kérelmezett projektek megvalósítási feltételeként alkalmazandó </a:t>
            </a:r>
            <a:r>
              <a:rPr lang="hu-HU" dirty="0" err="1"/>
              <a:t>ÁMÉ-k</a:t>
            </a:r>
            <a:r>
              <a:rPr lang="hu-HU" dirty="0"/>
              <a:t> vonatkozásában a 413/2020. Korm. rendelet) 4. (1) bekezdés a) pontja alapján a vasúti közlekedési hatóság </a:t>
            </a:r>
            <a:r>
              <a:rPr lang="hu-HU" dirty="0" err="1"/>
              <a:t>ÁMÉ-tól</a:t>
            </a:r>
            <a:r>
              <a:rPr lang="hu-HU" dirty="0"/>
              <a:t> történő eltérési engedélye </a:t>
            </a:r>
            <a:r>
              <a:rPr lang="hu-HU" dirty="0" smtClean="0"/>
              <a:t>szükséges.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855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A vasúti építmények építésügyi hatósági engedélyezési eljárásainak részletes szabályairól szóló 289/2012. (X. 11.) Korm. </a:t>
            </a:r>
            <a:r>
              <a:rPr lang="hu-HU" sz="3200" dirty="0" smtClean="0"/>
              <a:t>Rendelet tervezett módosítása: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u="sng" dirty="0" smtClean="0"/>
              <a:t>Hosszú távú átdolgozás: </a:t>
            </a:r>
            <a:r>
              <a:rPr lang="hu-HU" dirty="0" smtClean="0"/>
              <a:t>átjárhatósági műszaki előírások, nemzeti jogszabályok és a műszaki bizottság ajánlások egységesített rendszerére épülő engedélyezés rendszer kiépítése, amely gyors és hatékony ügyintézést tesz lehetővé. </a:t>
            </a:r>
          </a:p>
          <a:p>
            <a:r>
              <a:rPr lang="hu-HU" u="sng" dirty="0" smtClean="0"/>
              <a:t>Rövidtávú megoldás: </a:t>
            </a:r>
            <a:r>
              <a:rPr lang="hu-HU" dirty="0" smtClean="0"/>
              <a:t>Elhúzódó beruházások és a merev követelmény rendszerek összehangolása. </a:t>
            </a:r>
          </a:p>
          <a:p>
            <a:r>
              <a:rPr lang="hu-HU" u="sng" dirty="0" smtClean="0"/>
              <a:t>Elektronikus ügyintézés bevezetése: </a:t>
            </a:r>
            <a:r>
              <a:rPr lang="hu-HU" dirty="0" smtClean="0"/>
              <a:t>2024. közepe VIKI rendszer üzembehelyezése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5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289/2012. (X. 11.) Korm. Rendelet tervezett </a:t>
            </a:r>
            <a:r>
              <a:rPr lang="hu-HU" dirty="0" smtClean="0"/>
              <a:t>rövidtávú módosítása 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Átjárhatósági műszaki előírásokban meghatározott - új - alrendszerekre, rendszerelemekre a bejelentett szervezet tanúsítása szükséges. </a:t>
            </a:r>
            <a:endParaRPr lang="hu-HU" dirty="0" smtClean="0"/>
          </a:p>
          <a:p>
            <a:r>
              <a:rPr lang="hu-HU" dirty="0" smtClean="0"/>
              <a:t>Átépített</a:t>
            </a:r>
            <a:r>
              <a:rPr lang="hu-HU" dirty="0"/>
              <a:t>, korszerűsített - alrendszerekre vagy rendszerelemekre, amelyek az átjárhatósági műszaki előírások hatálybalépését megelőzően épültek </a:t>
            </a:r>
            <a:r>
              <a:rPr lang="hu-HU" dirty="0" smtClean="0"/>
              <a:t>meg </a:t>
            </a:r>
            <a:r>
              <a:rPr lang="hu-HU" dirty="0"/>
              <a:t>és az átépítésre, korszerűsítésre kerülő létesítmények legalább két állomást magába foglalnak, akkor az átépített, korszerűsített létesítményekre bejelentett szervezet tanúsítása szükséges.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132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289/2012. (X. 11.) Korm. Rendelet tervezett rövidtávú módosítása </a:t>
            </a:r>
            <a:r>
              <a:rPr lang="hu-HU" dirty="0" smtClean="0"/>
              <a:t>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vasútbiztonsági engedéllyel rendelkező vasúti társaság által működtetett vasúti pályahálózaton, használatbavételi engedély hiányában, a műszaki átadás-átvételt követő legfeljebb 360 napig, korlátozott szolgáltatási szintű forgalom bonyolítható </a:t>
            </a:r>
            <a:r>
              <a:rPr lang="hu-HU" dirty="0" smtClean="0"/>
              <a:t>le.</a:t>
            </a:r>
          </a:p>
          <a:p>
            <a:r>
              <a:rPr lang="hu-HU" dirty="0"/>
              <a:t>A vasúti közlekedési hatóság tíz éves határozott időre adja ki a használatbavételi engedélyt annak a vasúti építményt üzemeltető szervezetnek, amely nem rendelkezik vasútbiztonsági engedéllyel</a:t>
            </a:r>
            <a:r>
              <a:rPr lang="hu-HU" dirty="0" smtClean="0"/>
              <a:t>.</a:t>
            </a:r>
          </a:p>
          <a:p>
            <a:r>
              <a:rPr lang="hu-HU" dirty="0"/>
              <a:t>V</a:t>
            </a:r>
            <a:r>
              <a:rPr lang="hu-HU" dirty="0" smtClean="0"/>
              <a:t>asúti </a:t>
            </a:r>
            <a:r>
              <a:rPr lang="hu-HU" dirty="0"/>
              <a:t>célú sajátos építmények </a:t>
            </a:r>
            <a:r>
              <a:rPr lang="hu-HU" dirty="0" smtClean="0"/>
              <a:t>esetében a </a:t>
            </a:r>
            <a:r>
              <a:rPr lang="hu-HU" dirty="0"/>
              <a:t>határozott idejű használatbavételi </a:t>
            </a:r>
            <a:r>
              <a:rPr lang="hu-HU" dirty="0" smtClean="0"/>
              <a:t>engedélyben meghatározott </a:t>
            </a:r>
            <a:r>
              <a:rPr lang="hu-HU" dirty="0"/>
              <a:t>műszaki és biztonsági feltételek fennállását a vasúti építményekre vonatkozó tervezői vagy szakértői jogosultsággal rendelkező mérnökkamarai tag </a:t>
            </a:r>
            <a:r>
              <a:rPr lang="hu-HU" dirty="0" smtClean="0"/>
              <a:t>igazolhatja.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26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289/2012. (X. 11.) Korm. Rendelet tervezett rövidtávú módosítása II.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Bejelentési eljárással kezelhető vasúti építési tevékenységek:</a:t>
            </a:r>
          </a:p>
          <a:p>
            <a:r>
              <a:rPr lang="hu-HU" dirty="0"/>
              <a:t> vágány használatbavételi engedélyében meghatározott sebesség alacsonyabb mint 60 </a:t>
            </a:r>
            <a:r>
              <a:rPr lang="hu-HU" dirty="0" smtClean="0"/>
              <a:t>km/h,</a:t>
            </a:r>
          </a:p>
          <a:p>
            <a:r>
              <a:rPr lang="hu-HU" dirty="0"/>
              <a:t>a sebesség legfeljebb 67%-os emelésével jár, és legfeljebb 80 km/h-ra nő </a:t>
            </a:r>
            <a:r>
              <a:rPr lang="hu-HU" dirty="0" smtClean="0"/>
              <a:t>és </a:t>
            </a:r>
            <a:r>
              <a:rPr lang="hu-HU" dirty="0"/>
              <a:t>nem igényel új állomási és állomás közi biztosító berendezés </a:t>
            </a:r>
            <a:r>
              <a:rPr lang="hu-HU" dirty="0" smtClean="0"/>
              <a:t>telepítését,</a:t>
            </a:r>
          </a:p>
          <a:p>
            <a:r>
              <a:rPr lang="hu-HU" dirty="0"/>
              <a:t>2 évnél rövidebb időtartamra létesítendő – építési, felújítási munkához kapcsolódó, átmeneti forgalomszabályozást szolgáló - ideiglenes biztosítóberendezés építése,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121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smtClean="0"/>
              <a:t>Köszönöm </a:t>
            </a:r>
            <a:r>
              <a:rPr lang="hu-HU" smtClean="0"/>
              <a:t>a figyelmet.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38B8-EAD2-417D-BA13-A2A02F828688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358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620</Words>
  <Application>Microsoft Office PowerPoint</Application>
  <PresentationFormat>Szélesvásznú</PresentationFormat>
  <Paragraphs>37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4" baseType="lpstr">
      <vt:lpstr>Arial</vt:lpstr>
      <vt:lpstr>Book Antiqua</vt:lpstr>
      <vt:lpstr>Calibri</vt:lpstr>
      <vt:lpstr>Calibri Light</vt:lpstr>
      <vt:lpstr>MS Mincho</vt:lpstr>
      <vt:lpstr>Times New Roman</vt:lpstr>
      <vt:lpstr>Office-téma</vt:lpstr>
      <vt:lpstr>PowerPoint bemutató</vt:lpstr>
      <vt:lpstr>Átjárhatósági Műszaki Előírások változása</vt:lpstr>
      <vt:lpstr>A vasúti építmények építésügyi hatósági engedélyezési eljárásainak részletes szabályairól szóló 289/2012. (X. 11.) Korm. Rendelet tervezett módosítása:</vt:lpstr>
      <vt:lpstr>289/2012. (X. 11.) Korm. Rendelet tervezett rövidtávú módosítása I.</vt:lpstr>
      <vt:lpstr>289/2012. (X. 11.) Korm. Rendelet tervezett rövidtávú módosítása II.</vt:lpstr>
      <vt:lpstr>289/2012. (X. 11.) Korm. Rendelet tervezett rövidtávú módosítása II.</vt:lpstr>
      <vt:lpstr>PowerPoint bemutató</vt:lpstr>
    </vt:vector>
  </TitlesOfParts>
  <Company>Egységes InfraStruktúra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Szerzo</dc:creator>
  <cp:lastModifiedBy>Máthé Gréta</cp:lastModifiedBy>
  <cp:revision>48</cp:revision>
  <dcterms:created xsi:type="dcterms:W3CDTF">2023-01-10T11:59:52Z</dcterms:created>
  <dcterms:modified xsi:type="dcterms:W3CDTF">2023-11-03T07:21:50Z</dcterms:modified>
</cp:coreProperties>
</file>