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71" r:id="rId5"/>
    <p:sldId id="269" r:id="rId6"/>
    <p:sldId id="274" r:id="rId7"/>
    <p:sldId id="275" r:id="rId8"/>
    <p:sldId id="272" r:id="rId9"/>
    <p:sldId id="265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A59"/>
    <a:srgbClr val="212D58"/>
    <a:srgbClr val="212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A402-C25F-40DF-888A-9277044DBE4B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86C5-359B-429E-9B48-A11E1E3333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9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6250" y="104140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6250" y="35210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26" y="60325"/>
            <a:ext cx="2047523" cy="164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0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1015353" cy="49721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530" y="0"/>
            <a:ext cx="1104599" cy="84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274" y="5498274"/>
            <a:ext cx="1359725" cy="1359725"/>
          </a:xfrm>
          <a:prstGeom prst="rect">
            <a:avLst/>
          </a:prstGeom>
        </p:spPr>
      </p:pic>
      <p:sp>
        <p:nvSpPr>
          <p:cNvPr id="7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905"/>
            <a:ext cx="12204000" cy="2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Ügyféltájékoztató</a:t>
            </a:r>
            <a:endParaRPr lang="hu-HU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Közlekedési Hatóság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Hatósági Főosztály</a:t>
            </a: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Veszprémi László főosztályvezető</a:t>
            </a:r>
          </a:p>
          <a:p>
            <a:pPr algn="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2023. November 06.</a:t>
            </a:r>
          </a:p>
          <a:p>
            <a:pPr algn="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8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Szervezeti felépítés változása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1576406" cy="4351338"/>
          </a:xfrm>
        </p:spPr>
        <p:txBody>
          <a:bodyPr/>
          <a:lstStyle/>
          <a:p>
            <a:r>
              <a:rPr lang="hu-HU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Vasútbiztonsági és engedélyezési osztály tevékenységének a szétválasztása megtörtént:</a:t>
            </a:r>
          </a:p>
          <a:p>
            <a:pPr lvl="1"/>
            <a:endParaRPr lang="hu-HU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2</a:t>
            </a:fld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252924" y="2474158"/>
            <a:ext cx="60345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Ellenőrzési </a:t>
            </a:r>
            <a:r>
              <a:rPr lang="hu-HU" b="1" dirty="0"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hu-HU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sztály:</a:t>
            </a:r>
          </a:p>
          <a:p>
            <a:r>
              <a:rPr lang="hu-HU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(Gémesi levente osztályvezető)</a:t>
            </a:r>
          </a:p>
          <a:p>
            <a:endParaRPr lang="hu-HU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Forgalombiztos állapot ellenőrzés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Tanúsítványok, engedélyek felügyelete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Karbantartási szervezetek felügyelete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Vasútgépészeti berendezések ellenőrzése, felügyelete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Ellenőrzési terv/</a:t>
            </a:r>
            <a:r>
              <a:rPr lang="hu-HU" dirty="0" err="1" smtClean="0"/>
              <a:t>ad-hoc</a:t>
            </a:r>
            <a:r>
              <a:rPr lang="hu-HU" dirty="0" smtClean="0"/>
              <a:t> alapján hatósági ellenőrzés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ÁME-k ellenőrzése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Üzemeltetés, karbantartás ellenőrzése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Létfontosságú rendszerek felügyelete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Képzés, oktatás, vizsgák ellenőrzése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Kockázatelemzés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6145925" y="2474158"/>
            <a:ext cx="6564618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Vasútbiztonsági Osztály:</a:t>
            </a:r>
          </a:p>
          <a:p>
            <a:r>
              <a:rPr lang="hu-HU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(Sebestyén Dániel osztályvezető)</a:t>
            </a:r>
          </a:p>
          <a:p>
            <a:endParaRPr lang="hu-HU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Biztonsági tanúsítványok, engedélyek kiadása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Karbantartást végző szervezetek tanúsítása, </a:t>
            </a:r>
          </a:p>
          <a:p>
            <a:r>
              <a:rPr lang="hu-HU" dirty="0" smtClean="0"/>
              <a:t>     hatósági engedélyezése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Felújítást, korszerűsítést végző szervezetek engedélyezése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Műhelyek engedélyezése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Alrendszereket karbantartó szervezetek tanúsítása, </a:t>
            </a:r>
          </a:p>
          <a:p>
            <a:r>
              <a:rPr lang="hu-HU" dirty="0"/>
              <a:t> </a:t>
            </a:r>
            <a:r>
              <a:rPr lang="hu-HU" dirty="0" smtClean="0"/>
              <a:t>   engedélyezése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Megfelelőség értékelést végző szervezetek bejelentése, </a:t>
            </a:r>
          </a:p>
          <a:p>
            <a:r>
              <a:rPr lang="hu-HU" dirty="0"/>
              <a:t> </a:t>
            </a:r>
            <a:r>
              <a:rPr lang="hu-HU" dirty="0" smtClean="0"/>
              <a:t>   kijelölése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Létfontosságú rendszerek kijelölése.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4174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V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asúti járművezetői engedély I.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u-HU" sz="2000" b="1" dirty="0"/>
              <a:t>elindult a kártyanyomtatás</a:t>
            </a:r>
            <a:r>
              <a:rPr lang="hu-HU" sz="2000" dirty="0"/>
              <a:t>, jelenleg 300 készült (a november 6-i héten át is </a:t>
            </a:r>
            <a:r>
              <a:rPr lang="hu-HU" sz="2000" dirty="0" smtClean="0"/>
              <a:t>megtörténik)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u-HU" sz="2000" dirty="0"/>
              <a:t>kérjük, hogy a nagy számú megújítás miatt időben, </a:t>
            </a:r>
            <a:r>
              <a:rPr lang="hu-HU" sz="2000" b="1" dirty="0" err="1"/>
              <a:t>kb</a:t>
            </a:r>
            <a:r>
              <a:rPr lang="hu-HU" sz="2000" b="1" dirty="0"/>
              <a:t> 2-3 hónappal az érvényesség lejárta előtt adják be a kérelmeket, </a:t>
            </a:r>
            <a:r>
              <a:rPr lang="hu-HU" sz="2000" dirty="0"/>
              <a:t>de ne sokkal előbb, a továbbiakban a lejárat időpontja szerint próbáljuk kiadni a </a:t>
            </a:r>
            <a:r>
              <a:rPr lang="hu-HU" sz="2000" dirty="0" smtClean="0"/>
              <a:t>kártyás </a:t>
            </a:r>
            <a:r>
              <a:rPr lang="hu-HU" sz="2000" dirty="0"/>
              <a:t>jogosítványokat  </a:t>
            </a:r>
            <a:endParaRPr lang="hu-HU" sz="2000" dirty="0" smtClean="0"/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u-HU" sz="2000" dirty="0"/>
              <a:t>több esetben tapasztaltuk, </a:t>
            </a:r>
            <a:r>
              <a:rPr lang="hu-HU" sz="2000" b="1" dirty="0"/>
              <a:t>hogy nem figyelik a jogosítványok érvényességét</a:t>
            </a:r>
            <a:r>
              <a:rPr lang="hu-HU" sz="2000" dirty="0"/>
              <a:t>, és hónapokkal korábban lejárt vasúti járművezetői igazolványok megújítására érkezik kérelem. Jelenleg ilyenkor szóban figyelmeztetjük a vasúttársaságot, januártól ellenőrzést fogunk végezni ilyen </a:t>
            </a:r>
            <a:r>
              <a:rPr lang="hu-HU" sz="2000" dirty="0" smtClean="0"/>
              <a:t>esetekben. 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465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V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asúti járművezetői engedély II.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u-HU" sz="2000" b="1" dirty="0"/>
              <a:t>mi is érzékeljük a 22/2010 NFM rendeletben az orvosi vizsgálatok érvényességével kapcsolatos ellentmondást </a:t>
            </a:r>
            <a:r>
              <a:rPr lang="hu-HU" sz="2000" dirty="0"/>
              <a:t>(nem lehet 6 hónapnál régebbi a vizsgálat), miközben az orvosok több évre adják az engedélyeket, ezt a rendelet módosításnál korrigáljuk. Tudjuk, hogy emiatt nem csak hónapokkal, hanem akár évekkel a járművezetői igazolvány érvényességének lejárta előtt korábban beadnak megújítási kérvényeket, erre nincs </a:t>
            </a:r>
            <a:r>
              <a:rPr lang="hu-HU" sz="2000" dirty="0" smtClean="0"/>
              <a:t>szükség.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u-HU" sz="2000" dirty="0" smtClean="0"/>
              <a:t>A sikeres közbeszerzés után </a:t>
            </a:r>
            <a:r>
              <a:rPr lang="hu-HU" sz="2000" b="1" dirty="0" smtClean="0"/>
              <a:t>folyamatban van a szerződés megkötése </a:t>
            </a:r>
            <a:r>
              <a:rPr lang="hu-HU" sz="2000" dirty="0" smtClean="0"/>
              <a:t>a járművezetői engedélyek kártyás kiállítására.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361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Céljaink az elkövetkező időszakra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686492"/>
            <a:ext cx="10515600" cy="4351338"/>
          </a:xfrm>
        </p:spPr>
        <p:txBody>
          <a:bodyPr/>
          <a:lstStyle/>
          <a:p>
            <a:r>
              <a:rPr lang="hu-HU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Kockázatalapú felügyelet, ellenőrzés bevezetése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hu-HU" sz="2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Vasútbiztonsági kultúra növelése. </a:t>
            </a: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Együttműködés </a:t>
            </a:r>
            <a:r>
              <a:rPr lang="hu-HU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szélesítése az 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ügyfelekkel.</a:t>
            </a:r>
          </a:p>
          <a:p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Ügyfelek OSS </a:t>
            </a:r>
            <a:r>
              <a:rPr lang="hu-HU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támogatása</a:t>
            </a:r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Vasúti Hatósági </a:t>
            </a:r>
            <a:r>
              <a:rPr lang="hu-HU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Szoftver (VIKI rendszer) bevezetése.</a:t>
            </a:r>
            <a:endParaRPr 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55055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Vasúti Hatósági 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Szoftver (VIKI rendszer) bevezetése I.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10557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 rendszer céljai:</a:t>
            </a:r>
          </a:p>
          <a:p>
            <a:pPr marL="0" indent="0">
              <a:buNone/>
            </a:pPr>
            <a:endParaRPr 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>
              <a:buNone/>
            </a:pPr>
            <a:r>
              <a:rPr lang="hu-HU" sz="2400" dirty="0"/>
              <a:t>„Ügyfélbarát, szolgáltató hatóság megteremtése</a:t>
            </a:r>
            <a:r>
              <a:rPr lang="hu-HU" sz="2400" dirty="0" smtClean="0"/>
              <a:t>”</a:t>
            </a:r>
          </a:p>
          <a:p>
            <a:pPr marL="457200" lvl="1" indent="0">
              <a:buNone/>
            </a:pPr>
            <a:endParaRPr lang="hu-HU" sz="2400" dirty="0"/>
          </a:p>
          <a:p>
            <a:pPr lvl="2"/>
            <a:r>
              <a:rPr lang="hu-HU" sz="2400" b="1" dirty="0"/>
              <a:t>Közlekedési hatósági-, igazgatási-, biztonsági-, ellenőrzési folyamatok informatikai alapokra helyezése</a:t>
            </a:r>
          </a:p>
          <a:p>
            <a:pPr lvl="3"/>
            <a:r>
              <a:rPr lang="hu-HU" sz="2400" dirty="0"/>
              <a:t>Folyamat-vezérelt hatósági eljárások bevezetése</a:t>
            </a:r>
          </a:p>
          <a:p>
            <a:pPr lvl="3"/>
            <a:r>
              <a:rPr lang="hu-HU" sz="2400" dirty="0"/>
              <a:t>Átláthatóság és nyomonkövethetőség</a:t>
            </a:r>
          </a:p>
          <a:p>
            <a:pPr lvl="3"/>
            <a:r>
              <a:rPr lang="hu-HU" sz="2400" dirty="0"/>
              <a:t>Integráció a társhatóságok rendszerei között</a:t>
            </a:r>
          </a:p>
          <a:p>
            <a:pPr lvl="2"/>
            <a:r>
              <a:rPr lang="hu-HU" sz="2400" b="1" dirty="0"/>
              <a:t>Elektronikus ügyintézés</a:t>
            </a:r>
          </a:p>
          <a:p>
            <a:pPr lvl="3"/>
            <a:r>
              <a:rPr lang="hu-HU" sz="2400" dirty="0"/>
              <a:t>Ügyintézési felületek biztosítása a hatóság ügyfelei számára</a:t>
            </a:r>
          </a:p>
          <a:p>
            <a:pPr lvl="3"/>
            <a:r>
              <a:rPr lang="hu-HU" sz="2400" dirty="0"/>
              <a:t>Irattári kapacitások, nyomtatási költségek csökkentése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419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Vasúti Hatósági 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Szoftver (VIKI rendszer) bevezetése II.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7</a:t>
            </a:fld>
            <a:endParaRPr lang="hu-HU" dirty="0"/>
          </a:p>
        </p:txBody>
      </p:sp>
      <p:sp>
        <p:nvSpPr>
          <p:cNvPr id="6" name="Téglalap 5">
            <a:extLst>
              <a:ext uri="{FF2B5EF4-FFF2-40B4-BE49-F238E27FC236}">
                <a16:creationId xmlns="" xmlns:a16="http://schemas.microsoft.com/office/drawing/2014/main" id="{026C999B-E919-F76D-F249-6ED22E021A9F}"/>
              </a:ext>
            </a:extLst>
          </p:cNvPr>
          <p:cNvSpPr/>
          <p:nvPr/>
        </p:nvSpPr>
        <p:spPr>
          <a:xfrm>
            <a:off x="126445" y="990600"/>
            <a:ext cx="1640974" cy="57308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u-HU" sz="1600" dirty="0" smtClean="0"/>
              <a:t>M0 </a:t>
            </a:r>
            <a:r>
              <a:rPr lang="hu-HU" sz="1600" dirty="0"/>
              <a:t>- Vasútigazgatási keretrendszer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="" xmlns:a16="http://schemas.microsoft.com/office/drawing/2014/main" id="{F3E64D80-D4DA-2181-EAF0-AE80EEEFCBD3}"/>
              </a:ext>
            </a:extLst>
          </p:cNvPr>
          <p:cNvSpPr/>
          <p:nvPr/>
        </p:nvSpPr>
        <p:spPr>
          <a:xfrm>
            <a:off x="1895073" y="1746639"/>
            <a:ext cx="3397738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600" dirty="0" smtClean="0"/>
              <a:t>M1 –infrastruktúra  engedélyezés </a:t>
            </a:r>
            <a:endParaRPr lang="hu-HU" sz="1600" dirty="0"/>
          </a:p>
        </p:txBody>
      </p:sp>
      <p:sp>
        <p:nvSpPr>
          <p:cNvPr id="8" name="Téglalap 7">
            <a:extLst>
              <a:ext uri="{FF2B5EF4-FFF2-40B4-BE49-F238E27FC236}">
                <a16:creationId xmlns="" xmlns:a16="http://schemas.microsoft.com/office/drawing/2014/main" id="{C3B89940-2211-91D0-B465-76F48DBFB820}"/>
              </a:ext>
            </a:extLst>
          </p:cNvPr>
          <p:cNvSpPr/>
          <p:nvPr/>
        </p:nvSpPr>
        <p:spPr>
          <a:xfrm>
            <a:off x="5350817" y="1746639"/>
            <a:ext cx="1235932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Elektronikus ügyintézés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="" xmlns:a16="http://schemas.microsoft.com/office/drawing/2014/main" id="{9E63504F-E6D2-5A7F-9BF3-6AD4AE2418B7}"/>
              </a:ext>
            </a:extLst>
          </p:cNvPr>
          <p:cNvSpPr/>
          <p:nvPr/>
        </p:nvSpPr>
        <p:spPr>
          <a:xfrm>
            <a:off x="6637394" y="1746639"/>
            <a:ext cx="776415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Tervtár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="" xmlns:a16="http://schemas.microsoft.com/office/drawing/2014/main" id="{FFCC45AC-CEFC-BD18-6500-5FACB965A3E5}"/>
              </a:ext>
            </a:extLst>
          </p:cNvPr>
          <p:cNvSpPr/>
          <p:nvPr/>
        </p:nvSpPr>
        <p:spPr>
          <a:xfrm>
            <a:off x="10190246" y="1720714"/>
            <a:ext cx="1179427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Útvonalkönyv</a:t>
            </a:r>
          </a:p>
        </p:txBody>
      </p:sp>
      <p:sp>
        <p:nvSpPr>
          <p:cNvPr id="11" name="Téglalap 10">
            <a:extLst>
              <a:ext uri="{FF2B5EF4-FFF2-40B4-BE49-F238E27FC236}">
                <a16:creationId xmlns="" xmlns:a16="http://schemas.microsoft.com/office/drawing/2014/main" id="{C9FB953A-B11F-7D86-6502-C60B085D6EDA}"/>
              </a:ext>
            </a:extLst>
          </p:cNvPr>
          <p:cNvSpPr/>
          <p:nvPr/>
        </p:nvSpPr>
        <p:spPr>
          <a:xfrm>
            <a:off x="7474503" y="1740722"/>
            <a:ext cx="976262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ERA-RINF interfész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="" xmlns:a16="http://schemas.microsoft.com/office/drawing/2014/main" id="{12DB218A-C48B-5811-4B8F-8F45079F7155}"/>
              </a:ext>
            </a:extLst>
          </p:cNvPr>
          <p:cNvSpPr/>
          <p:nvPr/>
        </p:nvSpPr>
        <p:spPr>
          <a:xfrm>
            <a:off x="11433215" y="1720714"/>
            <a:ext cx="621047" cy="3835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VPE</a:t>
            </a:r>
          </a:p>
        </p:txBody>
      </p:sp>
      <p:sp>
        <p:nvSpPr>
          <p:cNvPr id="13" name="Téglalap 12">
            <a:extLst>
              <a:ext uri="{FF2B5EF4-FFF2-40B4-BE49-F238E27FC236}">
                <a16:creationId xmlns="" xmlns:a16="http://schemas.microsoft.com/office/drawing/2014/main" id="{0881DF2F-53D8-D1D1-CE07-9C180AADE827}"/>
              </a:ext>
            </a:extLst>
          </p:cNvPr>
          <p:cNvSpPr/>
          <p:nvPr/>
        </p:nvSpPr>
        <p:spPr>
          <a:xfrm>
            <a:off x="8511459" y="1724977"/>
            <a:ext cx="1618093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Pályahálózat működtetői interfész</a:t>
            </a:r>
          </a:p>
        </p:txBody>
      </p:sp>
      <p:sp>
        <p:nvSpPr>
          <p:cNvPr id="14" name="Téglalap 13">
            <a:extLst>
              <a:ext uri="{FF2B5EF4-FFF2-40B4-BE49-F238E27FC236}">
                <a16:creationId xmlns="" xmlns:a16="http://schemas.microsoft.com/office/drawing/2014/main" id="{35F9B733-F39C-CDE7-1F51-3E217CD91CCE}"/>
              </a:ext>
            </a:extLst>
          </p:cNvPr>
          <p:cNvSpPr/>
          <p:nvPr/>
        </p:nvSpPr>
        <p:spPr>
          <a:xfrm>
            <a:off x="372096" y="3952798"/>
            <a:ext cx="1167234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000" dirty="0" smtClean="0"/>
              <a:t>ADATTÁRHÁZ</a:t>
            </a:r>
            <a:endParaRPr lang="hu-HU" sz="1000" dirty="0"/>
          </a:p>
        </p:txBody>
      </p:sp>
      <p:sp>
        <p:nvSpPr>
          <p:cNvPr id="15" name="Téglalap 14">
            <a:extLst>
              <a:ext uri="{FF2B5EF4-FFF2-40B4-BE49-F238E27FC236}">
                <a16:creationId xmlns="" xmlns:a16="http://schemas.microsoft.com/office/drawing/2014/main" id="{CF637D26-7D6A-E582-D243-2BF22DDC4459}"/>
              </a:ext>
            </a:extLst>
          </p:cNvPr>
          <p:cNvSpPr/>
          <p:nvPr/>
        </p:nvSpPr>
        <p:spPr>
          <a:xfrm>
            <a:off x="381790" y="4421411"/>
            <a:ext cx="1167236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BI</a:t>
            </a:r>
          </a:p>
        </p:txBody>
      </p:sp>
      <p:sp>
        <p:nvSpPr>
          <p:cNvPr id="16" name="Téglalap 15">
            <a:extLst>
              <a:ext uri="{FF2B5EF4-FFF2-40B4-BE49-F238E27FC236}">
                <a16:creationId xmlns="" xmlns:a16="http://schemas.microsoft.com/office/drawing/2014/main" id="{A36DEDD3-731C-7F7E-D58C-389F82313B10}"/>
              </a:ext>
            </a:extLst>
          </p:cNvPr>
          <p:cNvSpPr/>
          <p:nvPr/>
        </p:nvSpPr>
        <p:spPr>
          <a:xfrm>
            <a:off x="362401" y="4919208"/>
            <a:ext cx="1167235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AI</a:t>
            </a:r>
          </a:p>
        </p:txBody>
      </p:sp>
      <p:sp>
        <p:nvSpPr>
          <p:cNvPr id="17" name="Téglalap 16">
            <a:extLst>
              <a:ext uri="{FF2B5EF4-FFF2-40B4-BE49-F238E27FC236}">
                <a16:creationId xmlns="" xmlns:a16="http://schemas.microsoft.com/office/drawing/2014/main" id="{71BDCDBA-8222-373B-4966-1F69E48A6D51}"/>
              </a:ext>
            </a:extLst>
          </p:cNvPr>
          <p:cNvSpPr/>
          <p:nvPr/>
        </p:nvSpPr>
        <p:spPr>
          <a:xfrm>
            <a:off x="325280" y="5399700"/>
            <a:ext cx="1167234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GIS</a:t>
            </a:r>
          </a:p>
        </p:txBody>
      </p:sp>
      <p:sp>
        <p:nvSpPr>
          <p:cNvPr id="18" name="Téglalap 17">
            <a:extLst>
              <a:ext uri="{FF2B5EF4-FFF2-40B4-BE49-F238E27FC236}">
                <a16:creationId xmlns="" xmlns:a16="http://schemas.microsoft.com/office/drawing/2014/main" id="{F0D557C0-6099-6EA2-3AA5-16FB4FDA4F47}"/>
              </a:ext>
            </a:extLst>
          </p:cNvPr>
          <p:cNvSpPr/>
          <p:nvPr/>
        </p:nvSpPr>
        <p:spPr>
          <a:xfrm>
            <a:off x="362401" y="3465310"/>
            <a:ext cx="1167236" cy="3635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Szakértői nézet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="" xmlns:a16="http://schemas.microsoft.com/office/drawing/2014/main" id="{10166C64-92E0-6F48-402D-8C96BB374901}"/>
              </a:ext>
            </a:extLst>
          </p:cNvPr>
          <p:cNvSpPr/>
          <p:nvPr/>
        </p:nvSpPr>
        <p:spPr>
          <a:xfrm>
            <a:off x="249381" y="5912962"/>
            <a:ext cx="1319032" cy="71519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Folyamat és ergonómia javítások</a:t>
            </a:r>
          </a:p>
        </p:txBody>
      </p:sp>
      <p:sp>
        <p:nvSpPr>
          <p:cNvPr id="20" name="Bal oldali kapcsos zárójel 19">
            <a:extLst>
              <a:ext uri="{FF2B5EF4-FFF2-40B4-BE49-F238E27FC236}">
                <a16:creationId xmlns="" xmlns:a16="http://schemas.microsoft.com/office/drawing/2014/main" id="{57E91A84-57A4-824E-A47E-E40DEF31AC07}"/>
              </a:ext>
            </a:extLst>
          </p:cNvPr>
          <p:cNvSpPr/>
          <p:nvPr/>
        </p:nvSpPr>
        <p:spPr>
          <a:xfrm>
            <a:off x="1529636" y="1720714"/>
            <a:ext cx="613700" cy="4926659"/>
          </a:xfrm>
          <a:prstGeom prst="leftBrace">
            <a:avLst>
              <a:gd name="adj1" fmla="val 0"/>
              <a:gd name="adj2" fmla="val 91809"/>
            </a:avLst>
          </a:prstGeom>
          <a:ln w="762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>
            <a:extLst>
              <a:ext uri="{FF2B5EF4-FFF2-40B4-BE49-F238E27FC236}">
                <a16:creationId xmlns="" xmlns:a16="http://schemas.microsoft.com/office/drawing/2014/main" id="{9666DE68-9953-8E3E-02F2-9F5CF69BBAE5}"/>
              </a:ext>
            </a:extLst>
          </p:cNvPr>
          <p:cNvSpPr/>
          <p:nvPr/>
        </p:nvSpPr>
        <p:spPr>
          <a:xfrm>
            <a:off x="406266" y="1902772"/>
            <a:ext cx="1145854" cy="41754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Felhasználó kezelés</a:t>
            </a:r>
          </a:p>
        </p:txBody>
      </p:sp>
      <p:sp>
        <p:nvSpPr>
          <p:cNvPr id="23" name="Téglalap 22">
            <a:extLst>
              <a:ext uri="{FF2B5EF4-FFF2-40B4-BE49-F238E27FC236}">
                <a16:creationId xmlns="" xmlns:a16="http://schemas.microsoft.com/office/drawing/2014/main" id="{3A5CB7A0-64C2-3886-1407-35C134F23A1B}"/>
              </a:ext>
            </a:extLst>
          </p:cNvPr>
          <p:cNvSpPr/>
          <p:nvPr/>
        </p:nvSpPr>
        <p:spPr>
          <a:xfrm>
            <a:off x="392480" y="2374954"/>
            <a:ext cx="1145855" cy="4014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200" dirty="0"/>
              <a:t>Sablonkezelő</a:t>
            </a:r>
          </a:p>
        </p:txBody>
      </p:sp>
      <p:sp>
        <p:nvSpPr>
          <p:cNvPr id="24" name="Téglalap 23">
            <a:extLst>
              <a:ext uri="{FF2B5EF4-FFF2-40B4-BE49-F238E27FC236}">
                <a16:creationId xmlns="" xmlns:a16="http://schemas.microsoft.com/office/drawing/2014/main" id="{222EA513-900F-7AEA-D427-7D20FD070E8F}"/>
              </a:ext>
            </a:extLst>
          </p:cNvPr>
          <p:cNvSpPr/>
          <p:nvPr/>
        </p:nvSpPr>
        <p:spPr>
          <a:xfrm>
            <a:off x="381790" y="2852629"/>
            <a:ext cx="1145853" cy="48197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Integrációs kapcsolatok</a:t>
            </a:r>
          </a:p>
        </p:txBody>
      </p:sp>
      <p:sp>
        <p:nvSpPr>
          <p:cNvPr id="25" name="Téglalap 4">
            <a:extLst>
              <a:ext uri="{FF2B5EF4-FFF2-40B4-BE49-F238E27FC236}">
                <a16:creationId xmlns="" xmlns:a16="http://schemas.microsoft.com/office/drawing/2014/main" id="{61935C96-C56C-482C-9FCA-4EA211D711B5}"/>
              </a:ext>
            </a:extLst>
          </p:cNvPr>
          <p:cNvSpPr/>
          <p:nvPr/>
        </p:nvSpPr>
        <p:spPr>
          <a:xfrm>
            <a:off x="1892221" y="2164295"/>
            <a:ext cx="7418239" cy="441612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60000">
                <a:schemeClr val="accent3">
                  <a:satMod val="110000"/>
                  <a:lumMod val="100000"/>
                  <a:shade val="100000"/>
                </a:schemeClr>
              </a:gs>
              <a:gs pos="100000">
                <a:schemeClr val="accent3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M2 – Vasúti jármű adatnyilvántartás …</a:t>
            </a:r>
          </a:p>
        </p:txBody>
      </p:sp>
      <p:sp>
        <p:nvSpPr>
          <p:cNvPr id="26" name="Téglalap 5">
            <a:extLst>
              <a:ext uri="{FF2B5EF4-FFF2-40B4-BE49-F238E27FC236}">
                <a16:creationId xmlns="" xmlns:a16="http://schemas.microsoft.com/office/drawing/2014/main" id="{C7813A41-46D9-BE14-606F-E39EFDA3B155}"/>
              </a:ext>
            </a:extLst>
          </p:cNvPr>
          <p:cNvSpPr/>
          <p:nvPr/>
        </p:nvSpPr>
        <p:spPr>
          <a:xfrm>
            <a:off x="1895072" y="2668199"/>
            <a:ext cx="7415387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M3 - Biztonsági tanúsítvány nyilvántartás</a:t>
            </a:r>
          </a:p>
        </p:txBody>
      </p:sp>
      <p:sp>
        <p:nvSpPr>
          <p:cNvPr id="27" name="Téglalap 6">
            <a:extLst>
              <a:ext uri="{FF2B5EF4-FFF2-40B4-BE49-F238E27FC236}">
                <a16:creationId xmlns="" xmlns:a16="http://schemas.microsoft.com/office/drawing/2014/main" id="{C146EF88-A179-BE1C-4F82-4685EFA0C977}"/>
              </a:ext>
            </a:extLst>
          </p:cNvPr>
          <p:cNvSpPr/>
          <p:nvPr/>
        </p:nvSpPr>
        <p:spPr>
          <a:xfrm>
            <a:off x="1895073" y="3098037"/>
            <a:ext cx="7415386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M4 - ECM tanúsítvány nyilvántartás</a:t>
            </a:r>
          </a:p>
        </p:txBody>
      </p:sp>
      <p:sp>
        <p:nvSpPr>
          <p:cNvPr id="28" name="Téglalap 7">
            <a:extLst>
              <a:ext uri="{FF2B5EF4-FFF2-40B4-BE49-F238E27FC236}">
                <a16:creationId xmlns="" xmlns:a16="http://schemas.microsoft.com/office/drawing/2014/main" id="{A481EDC5-F452-70C8-AD28-E3A0ED5B30B8}"/>
              </a:ext>
            </a:extLst>
          </p:cNvPr>
          <p:cNvSpPr/>
          <p:nvPr/>
        </p:nvSpPr>
        <p:spPr>
          <a:xfrm>
            <a:off x="1895073" y="3531594"/>
            <a:ext cx="7415386" cy="46775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900" dirty="0"/>
              <a:t>M5 - egészségügyi alkalmassági és orvos nyilvántartás</a:t>
            </a:r>
          </a:p>
        </p:txBody>
      </p:sp>
      <p:sp>
        <p:nvSpPr>
          <p:cNvPr id="29" name="Téglalap 8">
            <a:extLst>
              <a:ext uri="{FF2B5EF4-FFF2-40B4-BE49-F238E27FC236}">
                <a16:creationId xmlns="" xmlns:a16="http://schemas.microsoft.com/office/drawing/2014/main" id="{20DDD90D-FC78-C208-C006-5233EDF65D2E}"/>
              </a:ext>
            </a:extLst>
          </p:cNvPr>
          <p:cNvSpPr/>
          <p:nvPr/>
        </p:nvSpPr>
        <p:spPr>
          <a:xfrm>
            <a:off x="1895073" y="4060594"/>
            <a:ext cx="7415386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M6 - képzés és vizsgáztatás nyilvántartás</a:t>
            </a:r>
          </a:p>
        </p:txBody>
      </p:sp>
      <p:sp>
        <p:nvSpPr>
          <p:cNvPr id="30" name="Téglalap 10">
            <a:extLst>
              <a:ext uri="{FF2B5EF4-FFF2-40B4-BE49-F238E27FC236}">
                <a16:creationId xmlns="" xmlns:a16="http://schemas.microsoft.com/office/drawing/2014/main" id="{25D2659F-7375-4998-03B7-990A1F3EF361}"/>
              </a:ext>
            </a:extLst>
          </p:cNvPr>
          <p:cNvSpPr/>
          <p:nvPr/>
        </p:nvSpPr>
        <p:spPr>
          <a:xfrm>
            <a:off x="1906279" y="4500836"/>
            <a:ext cx="7404179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M7 - megfelelőségértékelési eljárások</a:t>
            </a:r>
          </a:p>
        </p:txBody>
      </p:sp>
      <p:sp>
        <p:nvSpPr>
          <p:cNvPr id="31" name="Téglalap 13">
            <a:extLst>
              <a:ext uri="{FF2B5EF4-FFF2-40B4-BE49-F238E27FC236}">
                <a16:creationId xmlns="" xmlns:a16="http://schemas.microsoft.com/office/drawing/2014/main" id="{0018E183-8057-FE35-FDEA-23B2D788E6B9}"/>
              </a:ext>
            </a:extLst>
          </p:cNvPr>
          <p:cNvSpPr/>
          <p:nvPr/>
        </p:nvSpPr>
        <p:spPr>
          <a:xfrm>
            <a:off x="1907008" y="4912852"/>
            <a:ext cx="7403450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/>
              <a:t>M8 – vasúti társaságok működési engedélyezési eljárások</a:t>
            </a:r>
          </a:p>
        </p:txBody>
      </p:sp>
      <p:sp>
        <p:nvSpPr>
          <p:cNvPr id="32" name="Téglalap 15">
            <a:extLst>
              <a:ext uri="{FF2B5EF4-FFF2-40B4-BE49-F238E27FC236}">
                <a16:creationId xmlns="" xmlns:a16="http://schemas.microsoft.com/office/drawing/2014/main" id="{FAD5F654-4FA6-46BA-87D0-8505A37A59FF}"/>
              </a:ext>
            </a:extLst>
          </p:cNvPr>
          <p:cNvSpPr/>
          <p:nvPr/>
        </p:nvSpPr>
        <p:spPr>
          <a:xfrm>
            <a:off x="1906280" y="5364798"/>
            <a:ext cx="7404178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/>
              <a:t>M9 – vasúti társaságok monitoringja</a:t>
            </a:r>
          </a:p>
        </p:txBody>
      </p:sp>
      <p:sp>
        <p:nvSpPr>
          <p:cNvPr id="33" name="Téglalap 16">
            <a:extLst>
              <a:ext uri="{FF2B5EF4-FFF2-40B4-BE49-F238E27FC236}">
                <a16:creationId xmlns="" xmlns:a16="http://schemas.microsoft.com/office/drawing/2014/main" id="{E1012F7D-A50F-1CE9-2775-66E7B883DD69}"/>
              </a:ext>
            </a:extLst>
          </p:cNvPr>
          <p:cNvSpPr/>
          <p:nvPr/>
        </p:nvSpPr>
        <p:spPr>
          <a:xfrm>
            <a:off x="1906278" y="5791936"/>
            <a:ext cx="7404179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solidFill>
                  <a:srgbClr val="FF0000"/>
                </a:solidFill>
              </a:rPr>
              <a:t>M10 – vasúti piacfelügyeleti és elemzési eljárások</a:t>
            </a:r>
          </a:p>
        </p:txBody>
      </p:sp>
      <p:sp>
        <p:nvSpPr>
          <p:cNvPr id="34" name="Téglalap 17">
            <a:extLst>
              <a:ext uri="{FF2B5EF4-FFF2-40B4-BE49-F238E27FC236}">
                <a16:creationId xmlns="" xmlns:a16="http://schemas.microsoft.com/office/drawing/2014/main" id="{3288480D-F488-4513-7461-57077050B4E7}"/>
              </a:ext>
            </a:extLst>
          </p:cNvPr>
          <p:cNvSpPr/>
          <p:nvPr/>
        </p:nvSpPr>
        <p:spPr>
          <a:xfrm>
            <a:off x="1865926" y="6243882"/>
            <a:ext cx="7444532" cy="363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solidFill>
                  <a:srgbClr val="FF0000"/>
                </a:solidFill>
              </a:rPr>
              <a:t>M11 - utasjogi eljárások</a:t>
            </a:r>
          </a:p>
        </p:txBody>
      </p:sp>
    </p:spTree>
    <p:extLst>
      <p:ext uri="{BB962C8B-B14F-4D97-AF65-F5344CB8AC3E}">
        <p14:creationId xmlns:p14="http://schemas.microsoft.com/office/powerpoint/2010/main" val="345260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VIKI rendszer bevezetése I.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7" y="1686492"/>
            <a:ext cx="10515600" cy="4351338"/>
          </a:xfrm>
        </p:spPr>
        <p:txBody>
          <a:bodyPr/>
          <a:lstStyle/>
          <a:p>
            <a:r>
              <a:rPr lang="hu-HU" sz="2400" b="1" dirty="0">
                <a:latin typeface="Verdana" panose="020B0604030504040204" pitchFamily="34" charset="0"/>
                <a:ea typeface="Verdana" panose="020B0604030504040204" pitchFamily="34" charset="0"/>
              </a:rPr>
              <a:t>Projekt ü</a:t>
            </a:r>
            <a:r>
              <a:rPr lang="hu-HU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temezés:</a:t>
            </a:r>
            <a:endParaRPr lang="hu-HU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/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Használatba vétel  (ÉKM) – 2024.Q2</a:t>
            </a:r>
          </a:p>
          <a:p>
            <a:pPr lvl="1"/>
            <a:r>
              <a:rPr lang="hu-HU" sz="2400" dirty="0">
                <a:latin typeface="Verdana" panose="020B0604030504040204" pitchFamily="34" charset="0"/>
                <a:ea typeface="Verdana" panose="020B0604030504040204" pitchFamily="34" charset="0"/>
              </a:rPr>
              <a:t>Költözés a végleges infrastruktúrára </a:t>
            </a:r>
            <a:r>
              <a:rPr lang="hu-HU" sz="2400" dirty="0" smtClean="0">
                <a:latin typeface="Verdana" panose="020B0604030504040204" pitchFamily="34" charset="0"/>
                <a:ea typeface="Verdana" panose="020B0604030504040204" pitchFamily="34" charset="0"/>
              </a:rPr>
              <a:t>(ÉKM megrendelő) - 2024.Q2</a:t>
            </a:r>
            <a:endParaRPr lang="hu-HU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2291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96595" y="3290416"/>
            <a:ext cx="9144000" cy="1655762"/>
          </a:xfrm>
        </p:spPr>
        <p:txBody>
          <a:bodyPr/>
          <a:lstStyle/>
          <a:p>
            <a:pPr algn="ct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Köszönöm a figyelmet!</a:t>
            </a: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254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rgbClr val="1D2342"/>
      </a:dk1>
      <a:lt1>
        <a:sysClr val="window" lastClr="FFFFFF"/>
      </a:lt1>
      <a:dk2>
        <a:srgbClr val="233A59"/>
      </a:dk2>
      <a:lt2>
        <a:srgbClr val="E7E6E6"/>
      </a:lt2>
      <a:accent1>
        <a:srgbClr val="F2A92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524</Words>
  <Application>Microsoft Office PowerPoint</Application>
  <PresentationFormat>Szélesvásznú</PresentationFormat>
  <Paragraphs>105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Office-téma</vt:lpstr>
      <vt:lpstr>Ügyféltájékoztató</vt:lpstr>
      <vt:lpstr>Szervezeti felépítés változása</vt:lpstr>
      <vt:lpstr>Vasúti járművezetői engedély I.</vt:lpstr>
      <vt:lpstr>Vasúti járművezetői engedély II.</vt:lpstr>
      <vt:lpstr>Céljaink az elkövetkező időszakra</vt:lpstr>
      <vt:lpstr>Vasúti Hatósági Szoftver (VIKI rendszer) bevezetése I.</vt:lpstr>
      <vt:lpstr>Vasúti Hatósági Szoftver (VIKI rendszer) bevezetése II.</vt:lpstr>
      <vt:lpstr>VIKI rendszer bevezetése I.</vt:lpstr>
      <vt:lpstr>PowerPoint bemutató</vt:lpstr>
    </vt:vector>
  </TitlesOfParts>
  <Company>NISZ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Kerékgyártó János</dc:creator>
  <cp:lastModifiedBy>Máthé Gréta</cp:lastModifiedBy>
  <cp:revision>56</cp:revision>
  <dcterms:created xsi:type="dcterms:W3CDTF">2023-03-18T08:55:41Z</dcterms:created>
  <dcterms:modified xsi:type="dcterms:W3CDTF">2023-11-06T08:46:13Z</dcterms:modified>
</cp:coreProperties>
</file>