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464" r:id="rId2"/>
    <p:sldId id="1459" r:id="rId3"/>
    <p:sldId id="1463" r:id="rId4"/>
    <p:sldId id="1461" r:id="rId5"/>
    <p:sldId id="1521" r:id="rId6"/>
    <p:sldId id="1529" r:id="rId7"/>
    <p:sldId id="1437" r:id="rId8"/>
    <p:sldId id="1485" r:id="rId9"/>
    <p:sldId id="1528" r:id="rId10"/>
    <p:sldId id="1524" r:id="rId11"/>
    <p:sldId id="1526" r:id="rId12"/>
    <p:sldId id="1525" r:id="rId13"/>
    <p:sldId id="1530" r:id="rId14"/>
    <p:sldId id="1531" r:id="rId15"/>
    <p:sldId id="1532" r:id="rId16"/>
    <p:sldId id="1533" r:id="rId17"/>
    <p:sldId id="1536" r:id="rId18"/>
    <p:sldId id="1534" r:id="rId19"/>
    <p:sldId id="1535" r:id="rId20"/>
    <p:sldId id="1489" r:id="rId21"/>
    <p:sldId id="1523" r:id="rId22"/>
    <p:sldId id="1457" r:id="rId23"/>
    <p:sldId id="1509" r:id="rId24"/>
  </p:sldIdLst>
  <p:sldSz cx="12188825" cy="6858000"/>
  <p:notesSz cx="6745288" cy="9882188"/>
  <p:defaultTextStyle>
    <a:defPPr>
      <a:defRPr lang="hu-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0E1655"/>
    <a:srgbClr val="00AEFF"/>
    <a:srgbClr val="080D33"/>
    <a:srgbClr val="00487E"/>
    <a:srgbClr val="006600"/>
    <a:srgbClr val="FFFFFF"/>
    <a:srgbClr val="96EE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5" autoAdjust="0"/>
    <p:restoredTop sz="79487" autoAdjust="0"/>
  </p:normalViewPr>
  <p:slideViewPr>
    <p:cSldViewPr>
      <p:cViewPr varScale="1">
        <p:scale>
          <a:sx n="65" d="100"/>
          <a:sy n="65" d="100"/>
        </p:scale>
        <p:origin x="-101" y="-4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2790" y="-108"/>
      </p:cViewPr>
      <p:guideLst>
        <p:guide orient="horz" pos="3113"/>
        <p:guide pos="21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0769" y="0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F8DAD-EC37-44C5-AA5C-AB00DC546395}" type="datetimeFigureOut">
              <a:rPr lang="hu-HU" smtClean="0"/>
              <a:t>2020.12.04.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0769" y="9386364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D074B-8F43-43B7-B50C-867AF86AD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898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0769" y="0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D1028-CA0C-4B4B-BDE8-79B42ED88A24}" type="datetimeFigureOut">
              <a:rPr lang="hu-HU" smtClean="0"/>
              <a:t>2020.12.04.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3362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529" y="4694039"/>
            <a:ext cx="5396230" cy="44469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0769" y="9386364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E0D52-3216-4EF1-80B5-0A51FD518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87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53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022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1" y="0"/>
            <a:ext cx="3044951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0" name="Picture 2" descr="C:\_PROJECTS\ITM\ITM_asztali_nevtabla\ITM_halozatos_sarok_fels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7495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 userDrawn="1"/>
        </p:nvSpPr>
        <p:spPr>
          <a:xfrm>
            <a:off x="1" y="0"/>
            <a:ext cx="3044951" cy="6858000"/>
          </a:xfrm>
          <a:prstGeom prst="rect">
            <a:avLst/>
          </a:prstGeom>
          <a:solidFill>
            <a:srgbClr val="EBEBE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7" name="Group 4"/>
          <p:cNvGrpSpPr>
            <a:grpSpLocks noChangeAspect="1"/>
          </p:cNvGrpSpPr>
          <p:nvPr userDrawn="1"/>
        </p:nvGrpSpPr>
        <p:grpSpPr bwMode="auto">
          <a:xfrm>
            <a:off x="104359" y="4937760"/>
            <a:ext cx="2848809" cy="1426524"/>
            <a:chOff x="2494" y="1487"/>
            <a:chExt cx="2688" cy="1346"/>
          </a:xfrm>
        </p:grpSpPr>
        <p:sp>
          <p:nvSpPr>
            <p:cNvPr id="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6" y="1487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2685" y="2448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0" name="Freeform 6"/>
            <p:cNvSpPr>
              <a:spLocks noEditPoints="1"/>
            </p:cNvSpPr>
            <p:nvPr/>
          </p:nvSpPr>
          <p:spPr bwMode="auto">
            <a:xfrm>
              <a:off x="3666" y="1572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1" name="Freeform 8"/>
            <p:cNvSpPr>
              <a:spLocks noEditPoints="1"/>
            </p:cNvSpPr>
            <p:nvPr/>
          </p:nvSpPr>
          <p:spPr bwMode="auto">
            <a:xfrm>
              <a:off x="2494" y="1488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7953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H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rgbClr val="EBEBEB">
              <a:alpha val="50000"/>
            </a:srgb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Rectangle 21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7166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HU)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21084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8" name="Rectangle 7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90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343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H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3044951" cy="6858000"/>
          </a:xfrm>
          <a:prstGeom prst="rect">
            <a:avLst/>
          </a:prstGeom>
          <a:solidFill>
            <a:srgbClr val="0E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9" name="Picture 2" descr="C:\_PROJECTS\ITM\ITM_asztali_nevtabla\ITM_halozatos_sarok_felso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7495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 userDrawn="1"/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rgbClr val="0E16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18"/>
          <p:cNvGrpSpPr>
            <a:grpSpLocks noChangeAspect="1"/>
          </p:cNvGrpSpPr>
          <p:nvPr userDrawn="1"/>
        </p:nvGrpSpPr>
        <p:grpSpPr bwMode="auto">
          <a:xfrm>
            <a:off x="102239" y="4937760"/>
            <a:ext cx="2848809" cy="1426524"/>
            <a:chOff x="2494" y="2016"/>
            <a:chExt cx="2688" cy="1346"/>
          </a:xfrm>
        </p:grpSpPr>
        <p:sp>
          <p:nvSpPr>
            <p:cNvPr id="10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496" y="2016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685" y="2977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666" y="2101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494" y="2016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85339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HU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93"/>
            <a:ext cx="12188824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66000">
                <a:srgbClr val="002060">
                  <a:alpha val="1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11" name="Rectangle 10"/>
          <p:cNvSpPr/>
          <p:nvPr userDrawn="1"/>
        </p:nvSpPr>
        <p:spPr>
          <a:xfrm>
            <a:off x="-3176" y="3657524"/>
            <a:ext cx="11583988" cy="1219048"/>
          </a:xfrm>
          <a:prstGeom prst="rect">
            <a:avLst/>
          </a:prstGeom>
          <a:gradFill flip="none" rotWithShape="1">
            <a:gsLst>
              <a:gs pos="33000">
                <a:srgbClr val="00AEFF">
                  <a:alpha val="94902"/>
                </a:srgbClr>
              </a:gs>
              <a:gs pos="100000">
                <a:srgbClr val="00AEFF">
                  <a:alpha val="14902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3657525"/>
            <a:ext cx="10969943" cy="1209675"/>
          </a:xfrm>
        </p:spPr>
        <p:txBody>
          <a:bodyPr lIns="0" tIns="0" rIns="182880" bIns="109728" anchor="b" anchorCtr="0">
            <a:normAutofit/>
          </a:bodyPr>
          <a:lstStyle>
            <a:lvl1pPr algn="l">
              <a:defRPr lang="en-US" sz="32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4876724"/>
            <a:ext cx="10969943" cy="1216152"/>
          </a:xfrm>
        </p:spPr>
        <p:txBody>
          <a:bodyPr lIns="0" tIns="109728" rIns="0" bIns="0" anchor="t" anchorCtr="0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Rectangle 21"/>
          <p:cNvSpPr/>
          <p:nvPr/>
        </p:nvSpPr>
        <p:spPr>
          <a:xfrm>
            <a:off x="11503088" y="3657524"/>
            <a:ext cx="82296" cy="1219048"/>
          </a:xfrm>
          <a:prstGeom prst="rect">
            <a:avLst/>
          </a:prstGeom>
          <a:solidFill>
            <a:srgbClr val="00A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 bwMode="auto">
          <a:xfrm>
            <a:off x="274320" y="274320"/>
            <a:ext cx="2406428" cy="1447799"/>
            <a:chOff x="623" y="1352"/>
            <a:chExt cx="2686" cy="1616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37643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H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27" name="Rectangle 26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83439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HU)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74227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26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13" y="1368533"/>
            <a:ext cx="5332489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8" name="Rectangle 27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5863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U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26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13" y="1368533"/>
            <a:ext cx="5332489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3148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4" y="152382"/>
            <a:ext cx="9553168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0" name="Rectangle 19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59295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U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39276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3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1600204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F5EFE9E-EDDD-42C8-9CB9-D388AE46799D}" type="datetimeFigureOut">
              <a:rPr lang="hu-HU" smtClean="0"/>
              <a:pPr/>
              <a:t>2020.12.04.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7" y="635635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7" y="635635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04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1" r:id="rId3"/>
    <p:sldLayoutId id="2147483650" r:id="rId4"/>
    <p:sldLayoutId id="2147483666" r:id="rId5"/>
    <p:sldLayoutId id="2147483652" r:id="rId6"/>
    <p:sldLayoutId id="2147483668" r:id="rId7"/>
    <p:sldLayoutId id="2147483654" r:id="rId8"/>
    <p:sldLayoutId id="2147483664" r:id="rId9"/>
    <p:sldLayoutId id="2147483660" r:id="rId10"/>
    <p:sldLayoutId id="2147483667" r:id="rId11"/>
    <p:sldLayoutId id="2147483655" r:id="rId12"/>
    <p:sldLayoutId id="2147483669" r:id="rId13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kti.hu/oss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52764" y="1"/>
            <a:ext cx="9136063" cy="9905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2000" b="0">
              <a:solidFill>
                <a:srgbClr val="00487E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52762" y="495300"/>
            <a:ext cx="5022850" cy="876300"/>
          </a:xfrm>
          <a:prstGeom prst="rect">
            <a:avLst/>
          </a:prstGeom>
        </p:spPr>
        <p:txBody>
          <a:bodyPr vert="horz" wrap="none" lIns="365760" tIns="0" rIns="91440" bIns="0" rtlCol="0">
            <a:normAutofit/>
          </a:bodyPr>
          <a:lstStyle>
            <a:lvl1pPr marL="0" indent="0" algn="l" defTabSz="121898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 err="1">
                <a:solidFill>
                  <a:schemeClr val="bg1">
                    <a:lumMod val="75000"/>
                  </a:schemeClr>
                </a:solidFill>
              </a:rPr>
              <a:t>WorkShop</a:t>
            </a:r>
            <a:r>
              <a:rPr lang="hu-HU" sz="1600" dirty="0">
                <a:solidFill>
                  <a:schemeClr val="bg1">
                    <a:lumMod val="75000"/>
                  </a:schemeClr>
                </a:solidFill>
              </a:rPr>
              <a:t> a 4. Vasúti Csomag </a:t>
            </a:r>
            <a:endParaRPr lang="hu-HU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 bevezetésével kapcsolatban 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66513" y="2819400"/>
            <a:ext cx="8662700" cy="1524001"/>
          </a:xfrm>
          <a:prstGeom prst="rect">
            <a:avLst/>
          </a:prstGeom>
        </p:spPr>
        <p:txBody>
          <a:bodyPr vert="horz" lIns="365760" tIns="0" rIns="18288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Bef>
                <a:spcPts val="1800"/>
              </a:spcBef>
            </a:pPr>
            <a:r>
              <a:rPr lang="hu-HU" sz="3600" dirty="0"/>
              <a:t>Az OSS rendszer használatával kapcsolatos Hatósági </a:t>
            </a:r>
            <a:r>
              <a:rPr lang="hu-HU" sz="3600" dirty="0" smtClean="0"/>
              <a:t>tapasztalatok</a:t>
            </a:r>
            <a:endParaRPr lang="hu-HU" sz="1600" dirty="0">
              <a:solidFill>
                <a:srgbClr val="00B0F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78466" y="5410200"/>
            <a:ext cx="8662701" cy="1115527"/>
          </a:xfrm>
          <a:prstGeom prst="rect">
            <a:avLst/>
          </a:prstGeom>
        </p:spPr>
        <p:txBody>
          <a:bodyPr vert="horz" lIns="365760" tIns="0" rIns="0" bIns="0" rtlCol="0" anchor="t" anchorCtr="0">
            <a:normAutofit/>
          </a:bodyPr>
          <a:lstStyle>
            <a:lvl1pPr marL="0" indent="0" algn="l" defTabSz="1218987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898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46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 smtClean="0">
                <a:solidFill>
                  <a:schemeClr val="bg1">
                    <a:lumMod val="75000"/>
                  </a:schemeClr>
                </a:solidFill>
              </a:rPr>
              <a:t>Rácz Imre</a:t>
            </a:r>
            <a:endParaRPr lang="hu-HU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1800" dirty="0">
                <a:solidFill>
                  <a:schemeClr val="bg1">
                    <a:lumMod val="75000"/>
                  </a:schemeClr>
                </a:solidFill>
              </a:rPr>
              <a:t>Vasúti Hatósági Főosztály</a:t>
            </a:r>
          </a:p>
          <a:p>
            <a:r>
              <a:rPr lang="hu-HU" sz="1800" dirty="0">
                <a:solidFill>
                  <a:schemeClr val="bg1">
                    <a:lumMod val="75000"/>
                  </a:schemeClr>
                </a:solidFill>
              </a:rPr>
              <a:t>Vasútbiztonsági és Ellenőrzési Osztály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9534746" y="274320"/>
            <a:ext cx="2406428" cy="1447799"/>
            <a:chOff x="623" y="1352"/>
            <a:chExt cx="2686" cy="1616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6648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OSS rendszer működése fő vonalakban. </a:t>
            </a: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30981FE4-D210-4568-8062-C67E7B3CB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44" y="2895600"/>
            <a:ext cx="10515600" cy="229612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6612" y="1600200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A rendszer felépítése logikus, jól strukturált. Használata egyszerű.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>
            <a:extLst>
              <a:ext uri="{FF2B5EF4-FFF2-40B4-BE49-F238E27FC236}">
                <a16:creationId xmlns:a16="http://schemas.microsoft.com/office/drawing/2014/main" xmlns="" id="{3CEAD926-BAA0-4B6F-A0D9-07B0BFB9D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12" y="1752600"/>
            <a:ext cx="7112938" cy="435133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OSS sajátossága</a:t>
            </a:r>
            <a:br>
              <a:rPr lang="hu-HU" dirty="0" smtClean="0"/>
            </a:br>
            <a:r>
              <a:rPr lang="hu-HU" dirty="0" smtClean="0"/>
              <a:t>Kibocsátó hatóság / Tevékenyégi terület / Határátmenet</a:t>
            </a: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C612B8DA-0C39-4953-8AE8-6AB45E6AB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47012" y="2486025"/>
            <a:ext cx="3648075" cy="2847975"/>
          </a:xfrm>
          <a:prstGeom prst="rect">
            <a:avLst/>
          </a:prstGeom>
        </p:spPr>
      </p:pic>
      <p:sp>
        <p:nvSpPr>
          <p:cNvPr id="6" name="Nyíl: szalag, jobbra mutató 18">
            <a:extLst>
              <a:ext uri="{FF2B5EF4-FFF2-40B4-BE49-F238E27FC236}">
                <a16:creationId xmlns:a16="http://schemas.microsoft.com/office/drawing/2014/main" xmlns="" id="{60346D4E-BF0A-4941-A09E-E96938CF11F1}"/>
              </a:ext>
            </a:extLst>
          </p:cNvPr>
          <p:cNvSpPr/>
          <p:nvPr/>
        </p:nvSpPr>
        <p:spPr>
          <a:xfrm>
            <a:off x="5942012" y="1971765"/>
            <a:ext cx="1678802" cy="21430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399212" y="1371600"/>
            <a:ext cx="5410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Ha a tevékenység </a:t>
            </a:r>
            <a:r>
              <a:rPr lang="hu-HU" dirty="0">
                <a:solidFill>
                  <a:srgbClr val="FF0000"/>
                </a:solidFill>
              </a:rPr>
              <a:t>területi hatálya </a:t>
            </a:r>
            <a:r>
              <a:rPr lang="hu-HU" dirty="0" smtClean="0">
                <a:solidFill>
                  <a:srgbClr val="FF0000"/>
                </a:solidFill>
              </a:rPr>
              <a:t>kizárólag Magyarországra terjed ki, 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akkor választható a közlekedési hatóság.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31812" y="4999672"/>
            <a:ext cx="708900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800" dirty="0">
                <a:solidFill>
                  <a:srgbClr val="FF0000"/>
                </a:solidFill>
              </a:rPr>
              <a:t>Magyarország és a szomszédos tagállamok, illetve a nemzeti biztonsági hatóságok közötti megállapodások nem tartalmazzák a részletes követelményeket, ezért e </a:t>
            </a:r>
            <a:r>
              <a:rPr lang="hu-HU" sz="1800" dirty="0" smtClean="0">
                <a:solidFill>
                  <a:srgbClr val="FF0000"/>
                </a:solidFill>
              </a:rPr>
              <a:t>Útmutatóban </a:t>
            </a:r>
            <a:r>
              <a:rPr lang="hu-HU" sz="1800" dirty="0">
                <a:solidFill>
                  <a:srgbClr val="FF0000"/>
                </a:solidFill>
              </a:rPr>
              <a:t>került rögzítésre az országhatár és a magyarországi határállomás (üzemváltó állomás) közötti forgalomra vonatkozó </a:t>
            </a:r>
            <a:r>
              <a:rPr lang="hu-HU" sz="1800" dirty="0" smtClean="0">
                <a:solidFill>
                  <a:srgbClr val="FF0000"/>
                </a:solidFill>
              </a:rPr>
              <a:t>magyarországi követelményrendszer.</a:t>
            </a:r>
            <a:endParaRPr lang="hu-HU" sz="1800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694612" y="5334000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A </a:t>
            </a:r>
            <a:r>
              <a:rPr lang="hu-HU" sz="2000" dirty="0" smtClean="0">
                <a:solidFill>
                  <a:srgbClr val="FF0000"/>
                </a:solidFill>
              </a:rPr>
              <a:t>magyarországi megfelelősségek </a:t>
            </a:r>
            <a:r>
              <a:rPr lang="hu-HU" sz="2000" dirty="0">
                <a:solidFill>
                  <a:srgbClr val="FF0000"/>
                </a:solidFill>
              </a:rPr>
              <a:t>igazolására a </a:t>
            </a:r>
            <a:r>
              <a:rPr lang="hu-HU" sz="2000" dirty="0" smtClean="0">
                <a:solidFill>
                  <a:srgbClr val="FF0000"/>
                </a:solidFill>
              </a:rPr>
              <a:t>dokumentációt </a:t>
            </a:r>
            <a:r>
              <a:rPr lang="hu-HU" sz="2000" dirty="0">
                <a:solidFill>
                  <a:srgbClr val="FF0000"/>
                </a:solidFill>
              </a:rPr>
              <a:t>magyar nyelven kell összeállítani</a:t>
            </a:r>
            <a:r>
              <a:rPr lang="hu-HU" sz="2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hu-HU" sz="2000" dirty="0" smtClean="0">
                <a:solidFill>
                  <a:srgbClr val="FF0000"/>
                </a:solidFill>
              </a:rPr>
              <a:t>SMS nyelve választható.</a:t>
            </a:r>
            <a:endParaRPr lang="hu-HU" sz="2000" dirty="0">
              <a:solidFill>
                <a:srgbClr val="FF0000"/>
              </a:solidFill>
            </a:endParaRP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881334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OSS egységes biztonsági tanúsítvány </a:t>
            </a:r>
            <a:r>
              <a:rPr lang="hu-HU" dirty="0" smtClean="0"/>
              <a:t>területi hatálya</a:t>
            </a:r>
            <a:br>
              <a:rPr lang="hu-HU" dirty="0" smtClean="0"/>
            </a:br>
            <a:r>
              <a:rPr lang="hu-HU" dirty="0" smtClean="0"/>
              <a:t>Érintett </a:t>
            </a:r>
            <a:r>
              <a:rPr lang="hu-HU" dirty="0"/>
              <a:t>tagállamok kiválasztása.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3851BCC0-B623-48DC-8B65-E61ED5F85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" y="1209675"/>
            <a:ext cx="8058150" cy="511492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xmlns="" id="{44DAD2AB-8F52-444A-9FE5-DE036FB46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212" y="1752600"/>
            <a:ext cx="8724900" cy="498157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674812" y="5950803"/>
            <a:ext cx="8229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Eljárás közben a területi hatály nem bővíthető.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55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OSS Igazoló dokumentumok feltöltése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CEA8AB0C-7439-4BC8-B73D-993BCC428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12" y="1798449"/>
            <a:ext cx="10969625" cy="41551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5" name="Tartalom helye 3">
            <a:extLst>
              <a:ext uri="{FF2B5EF4-FFF2-40B4-BE49-F238E27FC236}">
                <a16:creationId xmlns:a16="http://schemas.microsoft.com/office/drawing/2014/main" xmlns="" id="{1C158E33-35CE-4136-9DA3-092694054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812" y="3657600"/>
            <a:ext cx="5245344" cy="302561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513012" y="1336784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Fölösleges  feltöltött dokumentum növeli az eljárás időszükségletét!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SMS </a:t>
            </a:r>
            <a:r>
              <a:rPr lang="hu-HU" dirty="0"/>
              <a:t>és ÁME OPE feltérképező táblázat feltöltése 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70AD1F5F-9EA9-4BBC-93FE-F4FC329F1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212" y="2819400"/>
            <a:ext cx="8743950" cy="33909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751012" y="1524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Nem kellően részletes, nagyvonalú kitöltés növeli az eljárás időszükségletét, kérdéseket generál</a:t>
            </a:r>
            <a:r>
              <a:rPr lang="hu-HU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06555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OSS Nemzeti </a:t>
            </a:r>
            <a:r>
              <a:rPr lang="hu-HU" dirty="0"/>
              <a:t>igazoló dokumentumok feltöltése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4598A575-AE68-4CF0-B76E-5C3E1F511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012" y="1905000"/>
            <a:ext cx="10969625" cy="455966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037012" y="1219200"/>
            <a:ext cx="78486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 tervezett tevékenységi terület szerinti valamennyi érintett tagállam esetében </a:t>
            </a:r>
            <a:r>
              <a:rPr lang="hu-HU" dirty="0" smtClean="0">
                <a:solidFill>
                  <a:srgbClr val="FF0000"/>
                </a:solidFill>
              </a:rPr>
              <a:t>fel kell tölteni azokat </a:t>
            </a:r>
            <a:r>
              <a:rPr lang="hu-HU" dirty="0">
                <a:solidFill>
                  <a:srgbClr val="FF0000"/>
                </a:solidFill>
              </a:rPr>
              <a:t>a  </a:t>
            </a:r>
            <a:r>
              <a:rPr lang="hu-HU" dirty="0" smtClean="0">
                <a:solidFill>
                  <a:srgbClr val="FF0000"/>
                </a:solidFill>
              </a:rPr>
              <a:t>dokumentumokat</a:t>
            </a:r>
            <a:r>
              <a:rPr lang="hu-HU" dirty="0">
                <a:solidFill>
                  <a:srgbClr val="FF0000"/>
                </a:solidFill>
              </a:rPr>
              <a:t>, amelyek bizonyítják, </a:t>
            </a:r>
            <a:r>
              <a:rPr lang="hu-HU" dirty="0" smtClean="0">
                <a:solidFill>
                  <a:srgbClr val="FF0000"/>
                </a:solidFill>
              </a:rPr>
              <a:t>hogy a </a:t>
            </a:r>
            <a:r>
              <a:rPr lang="hu-HU" dirty="0">
                <a:solidFill>
                  <a:srgbClr val="FF0000"/>
                </a:solidFill>
              </a:rPr>
              <a:t>biztonságirányítási rendszerre vonatkozó intézkedések megfelelnek a vonatkozó bejelentett nemzeti biztonsági szabályok követelményeinek.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903412" y="5867400"/>
            <a:ext cx="6934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A kérelmező vasúti társaságnak minden határátmenet esetében konzultációt kell kezdeményeznie </a:t>
            </a:r>
            <a:r>
              <a:rPr lang="hu-HU" sz="2000" dirty="0" smtClean="0">
                <a:solidFill>
                  <a:srgbClr val="FF0000"/>
                </a:solidFill>
              </a:rPr>
              <a:t>az érintett </a:t>
            </a:r>
            <a:r>
              <a:rPr lang="hu-HU" sz="2000" dirty="0" err="1" smtClean="0">
                <a:solidFill>
                  <a:srgbClr val="FF0000"/>
                </a:solidFill>
              </a:rPr>
              <a:t>NSA-val</a:t>
            </a:r>
            <a:r>
              <a:rPr lang="hu-HU" sz="2000" dirty="0" smtClean="0">
                <a:solidFill>
                  <a:srgbClr val="FF0000"/>
                </a:solidFill>
              </a:rPr>
              <a:t>.</a:t>
            </a:r>
            <a:endParaRPr lang="hu-H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85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OSS Nemzeti </a:t>
            </a:r>
            <a:r>
              <a:rPr lang="hu-HU" dirty="0"/>
              <a:t>feltételek </a:t>
            </a:r>
            <a:r>
              <a:rPr lang="hu-HU" dirty="0" smtClean="0"/>
              <a:t>meglétének </a:t>
            </a:r>
            <a:r>
              <a:rPr lang="hu-HU" dirty="0"/>
              <a:t>igazolása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2933700"/>
            <a:ext cx="102489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4F256C6-0E0E-4C5B-9741-303E75341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812" y="4114800"/>
            <a:ext cx="4105275" cy="1771650"/>
          </a:xfrm>
          <a:prstGeom prst="rect">
            <a:avLst/>
          </a:prstGeom>
          <a:effectLst>
            <a:outerShdw blurRad="50800" dist="38100" dir="13500000" algn="br" rotWithShape="0">
              <a:schemeClr val="bg2">
                <a:lumMod val="50000"/>
                <a:alpha val="40000"/>
              </a:schemeClr>
            </a:outerShdw>
          </a:effectLst>
        </p:spPr>
      </p:pic>
      <p:sp>
        <p:nvSpPr>
          <p:cNvPr id="4" name="Szövegdoboz 3"/>
          <p:cNvSpPr txBox="1"/>
          <p:nvPr/>
        </p:nvSpPr>
        <p:spPr>
          <a:xfrm>
            <a:off x="455612" y="1219200"/>
            <a:ext cx="112014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i="1" dirty="0" smtClean="0">
                <a:solidFill>
                  <a:srgbClr val="FF0000"/>
                </a:solidFill>
              </a:rPr>
              <a:t>Az </a:t>
            </a:r>
            <a:r>
              <a:rPr lang="hu-HU" i="1" dirty="0">
                <a:solidFill>
                  <a:srgbClr val="FF0000"/>
                </a:solidFill>
              </a:rPr>
              <a:t>egységes biztonsági </a:t>
            </a:r>
            <a:r>
              <a:rPr lang="hu-HU" i="1" dirty="0" smtClean="0">
                <a:solidFill>
                  <a:srgbClr val="FF0000"/>
                </a:solidFill>
              </a:rPr>
              <a:t>tanúsítvány Magyarország </a:t>
            </a:r>
            <a:r>
              <a:rPr lang="hu-HU" i="1" dirty="0">
                <a:solidFill>
                  <a:srgbClr val="FF0000"/>
                </a:solidFill>
              </a:rPr>
              <a:t>területére való kiterjesztés iránti kérelem összeállításhoz (nemzeti rész) a Magyarország területén alkalmazandó nemzeti szabályokról és </a:t>
            </a:r>
            <a:r>
              <a:rPr lang="hu-HU" i="1" dirty="0" smtClean="0">
                <a:solidFill>
                  <a:srgbClr val="FF0000"/>
                </a:solidFill>
              </a:rPr>
              <a:t>előírásokról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dirty="0" smtClean="0">
                <a:solidFill>
                  <a:srgbClr val="FF0000"/>
                </a:solidFill>
              </a:rPr>
              <a:t>szóló </a:t>
            </a:r>
            <a:r>
              <a:rPr lang="hu-HU" b="1" dirty="0" smtClean="0">
                <a:solidFill>
                  <a:srgbClr val="FF0000"/>
                </a:solidFill>
              </a:rPr>
              <a:t>Útmutató  </a:t>
            </a:r>
            <a:r>
              <a:rPr lang="hu-HU" dirty="0" smtClean="0">
                <a:solidFill>
                  <a:srgbClr val="FF0000"/>
                </a:solidFill>
              </a:rPr>
              <a:t>tartalmazza a  nemzeti szabályokban rögzített előírásokat , követelményeket 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           </a:t>
            </a:r>
            <a:r>
              <a:rPr lang="hu-HU" b="1" u="sng" dirty="0" smtClean="0"/>
              <a:t>Nemzeti </a:t>
            </a:r>
            <a:r>
              <a:rPr lang="hu-HU" b="1" u="sng" dirty="0"/>
              <a:t>szabályokban rögzített előírások megfelelésére szolgáló </a:t>
            </a:r>
            <a:r>
              <a:rPr lang="hu-HU" b="1" u="sng" dirty="0" smtClean="0"/>
              <a:t>táblázat</a:t>
            </a:r>
            <a:endParaRPr lang="hu-HU" b="1" u="sng" dirty="0"/>
          </a:p>
        </p:txBody>
      </p:sp>
    </p:spTree>
    <p:extLst>
      <p:ext uri="{BB962C8B-B14F-4D97-AF65-F5344CB8AC3E}">
        <p14:creationId xmlns:p14="http://schemas.microsoft.com/office/powerpoint/2010/main" val="1115465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Egységes biztonsági tanúsítvány </a:t>
            </a:r>
            <a:r>
              <a:rPr lang="hu-HU" dirty="0" smtClean="0"/>
              <a:t>kérelem elbírálása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>
                <a:solidFill>
                  <a:srgbClr val="00B050"/>
                </a:solidFill>
              </a:rPr>
              <a:t>Hiánytalanság </a:t>
            </a:r>
            <a:r>
              <a:rPr lang="hu-HU" dirty="0" smtClean="0">
                <a:solidFill>
                  <a:srgbClr val="00B050"/>
                </a:solidFill>
              </a:rPr>
              <a:t>ellenőrzése</a:t>
            </a:r>
            <a:endParaRPr lang="hu-H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i="1" dirty="0"/>
              <a:t>(EU) </a:t>
            </a:r>
            <a:r>
              <a:rPr lang="hu-HU" i="1" dirty="0" smtClean="0"/>
              <a:t>2018/763 6</a:t>
            </a:r>
            <a:r>
              <a:rPr lang="hu-HU" i="1" dirty="0"/>
              <a:t>. cikk </a:t>
            </a:r>
            <a:r>
              <a:rPr lang="hu-HU" b="1" dirty="0" smtClean="0"/>
              <a:t>Eljárási </a:t>
            </a:r>
            <a:r>
              <a:rPr lang="hu-HU" b="1" dirty="0"/>
              <a:t>szakaszok és határidők </a:t>
            </a:r>
            <a:endParaRPr lang="hu-HU" b="1" dirty="0" smtClean="0"/>
          </a:p>
          <a:p>
            <a:pPr marL="0" indent="0">
              <a:buNone/>
            </a:pPr>
            <a:r>
              <a:rPr lang="hu-HU" dirty="0" smtClean="0"/>
              <a:t>(</a:t>
            </a:r>
            <a:r>
              <a:rPr lang="hu-HU" dirty="0"/>
              <a:t>2)A biztonsági tanúsító szervnek és a tervezett tevékenységi terület szerinti érintett nemzeti biztonsági hatóságoknak – mindegyiknek a saját területére vonatkozóan – meg kell vizsgálniuk, hogy a kérelem tartalmazza-e az I. mellékletben felsorolt szükséges igazoló dokumentumokat. A biztonsági tanúsító szerv indokolatlan késedelem nélkül, de legkésőbb a kérelem kézhezvételét követő </a:t>
            </a:r>
            <a:r>
              <a:rPr lang="hu-HU" b="1" dirty="0"/>
              <a:t>egy hónapon </a:t>
            </a:r>
            <a:r>
              <a:rPr lang="hu-HU" dirty="0"/>
              <a:t>belül tájékoztatja a kérelmezőt arról, hogy a kérelem hiánytalan-e. </a:t>
            </a:r>
            <a:endParaRPr lang="hu-HU" dirty="0">
              <a:solidFill>
                <a:srgbClr val="00B050"/>
              </a:solidFill>
            </a:endParaRPr>
          </a:p>
          <a:p>
            <a:r>
              <a:rPr lang="hu-HU" dirty="0">
                <a:solidFill>
                  <a:srgbClr val="00B050"/>
                </a:solidFill>
              </a:rPr>
              <a:t>Értékelés</a:t>
            </a:r>
          </a:p>
          <a:p>
            <a:pPr marL="0" indent="0">
              <a:buNone/>
            </a:pPr>
            <a:r>
              <a:rPr lang="hu-HU" dirty="0"/>
              <a:t>(3)Az egységes biztonsági tanúsítvány kiállítására vonatkozó határozatot legkésőbb </a:t>
            </a:r>
            <a:r>
              <a:rPr lang="hu-HU" b="1" dirty="0"/>
              <a:t>négy hónap</a:t>
            </a:r>
            <a:r>
              <a:rPr lang="hu-HU" dirty="0"/>
              <a:t>pal azt a napot követően kell meghozni, amelyen a kérelmező – az (5)–(7) bekezdésre figyelemmel – tájékoztatást kapott arról, hogy kérelme hiánytalan. </a:t>
            </a:r>
          </a:p>
        </p:txBody>
      </p:sp>
    </p:spTree>
    <p:extLst>
      <p:ext uri="{BB962C8B-B14F-4D97-AF65-F5344CB8AC3E}">
        <p14:creationId xmlns:p14="http://schemas.microsoft.com/office/powerpoint/2010/main" val="1841332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OSS Kérdések / Hiánypótlás </a:t>
            </a:r>
            <a:endParaRPr lang="hu-HU" dirty="0"/>
          </a:p>
        </p:txBody>
      </p:sp>
      <p:pic>
        <p:nvPicPr>
          <p:cNvPr id="4" name="Tartalom helye 7">
            <a:extLst>
              <a:ext uri="{FF2B5EF4-FFF2-40B4-BE49-F238E27FC236}">
                <a16:creationId xmlns:a16="http://schemas.microsoft.com/office/drawing/2014/main" xmlns="" id="{EA47F1CD-41D3-4B74-9415-7B5C00AF0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62" y="1439953"/>
            <a:ext cx="10969625" cy="427504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E42B7D9C-8CA9-4B19-A9FF-3EE36A6F6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" y="4631201"/>
            <a:ext cx="12030075" cy="2209800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5411317" y="5105400"/>
            <a:ext cx="6553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Tanúsítvány nem kerül kiadásra</a:t>
            </a:r>
          </a:p>
          <a:p>
            <a:r>
              <a:rPr lang="hu-HU" dirty="0">
                <a:solidFill>
                  <a:srgbClr val="FF0000"/>
                </a:solidFill>
              </a:rPr>
              <a:t>Felhasználási feltétel, korlátozás előírásával </a:t>
            </a:r>
          </a:p>
          <a:p>
            <a:r>
              <a:rPr lang="hu-HU" dirty="0">
                <a:solidFill>
                  <a:srgbClr val="FF0000"/>
                </a:solidFill>
              </a:rPr>
              <a:t>Felügyelet alatt vissza ellenőrizendő előírással 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Lezárásra kerül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8" name="Nyíl: szalag, jobbra mutató 18">
            <a:extLst>
              <a:ext uri="{FF2B5EF4-FFF2-40B4-BE49-F238E27FC236}">
                <a16:creationId xmlns:a16="http://schemas.microsoft.com/office/drawing/2014/main" xmlns="" id="{60346D4E-BF0A-4941-A09E-E96938CF11F1}"/>
              </a:ext>
            </a:extLst>
          </p:cNvPr>
          <p:cNvSpPr/>
          <p:nvPr/>
        </p:nvSpPr>
        <p:spPr>
          <a:xfrm>
            <a:off x="2435889" y="3352800"/>
            <a:ext cx="3009257" cy="29242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0962" y="1219200"/>
            <a:ext cx="1188085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Hiánypótlási végzés helyett az elbírálók korlátlan számú kérdés tehetnek fel, amelyet a kérelmezőnek külön- külön meg kell válaszolni. 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A kibocsátó hatóság alapvetően dokumentumokból hozza meg a döntést. 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Helyszíni szemlék a felügyelt alatt kerülnek megtartásra.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445146" y="3061541"/>
            <a:ext cx="651666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4. típus  Jelentős </a:t>
            </a:r>
            <a:r>
              <a:rPr lang="hu-HU" dirty="0" err="1">
                <a:solidFill>
                  <a:srgbClr val="FF0000"/>
                </a:solidFill>
              </a:rPr>
              <a:t>nemmegfelelés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dirty="0">
                <a:solidFill>
                  <a:srgbClr val="FF0000"/>
                </a:solidFill>
              </a:rPr>
              <a:t>3. típus Fennmaradó aggály</a:t>
            </a:r>
          </a:p>
          <a:p>
            <a:r>
              <a:rPr lang="hu-HU" dirty="0">
                <a:solidFill>
                  <a:srgbClr val="FF0000"/>
                </a:solidFill>
              </a:rPr>
              <a:t>2. típus Kérelmező döntési hatásköre  </a:t>
            </a:r>
          </a:p>
          <a:p>
            <a:r>
              <a:rPr lang="hu-HU" dirty="0">
                <a:solidFill>
                  <a:srgbClr val="FF0000"/>
                </a:solidFill>
              </a:rPr>
              <a:t>1. típus További információ kérés </a:t>
            </a:r>
          </a:p>
        </p:txBody>
      </p:sp>
    </p:spTree>
    <p:extLst>
      <p:ext uri="{BB962C8B-B14F-4D97-AF65-F5344CB8AC3E}">
        <p14:creationId xmlns:p14="http://schemas.microsoft.com/office/powerpoint/2010/main" val="881346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OSS Egységes </a:t>
            </a:r>
            <a:r>
              <a:rPr lang="hu-HU" dirty="0"/>
              <a:t>biztonsági </a:t>
            </a:r>
            <a:r>
              <a:rPr lang="hu-HU" dirty="0" smtClean="0"/>
              <a:t>tanúsítvány kiállítása</a:t>
            </a: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6542FC5D-AD60-4538-A2BF-003673618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38" y="1690688"/>
            <a:ext cx="7062381" cy="4351338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7C3E64B0-4240-43DC-9CA4-A0750BBB9AF8}"/>
              </a:ext>
            </a:extLst>
          </p:cNvPr>
          <p:cNvSpPr txBox="1"/>
          <p:nvPr/>
        </p:nvSpPr>
        <p:spPr>
          <a:xfrm>
            <a:off x="7624218" y="1732304"/>
            <a:ext cx="432313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/>
              <a:t>1. A kérelemre vonatkozó információk</a:t>
            </a:r>
          </a:p>
          <a:p>
            <a:r>
              <a:rPr lang="hu-HU" sz="1600" dirty="0"/>
              <a:t>1.1 Az egységes biztonsági tanúsítvány egyedi európai azonosító száma </a:t>
            </a:r>
          </a:p>
          <a:p>
            <a:r>
              <a:rPr lang="hu-HU" sz="1600" dirty="0"/>
              <a:t>1.2. Tanúsítvány típusa</a:t>
            </a:r>
          </a:p>
          <a:p>
            <a:r>
              <a:rPr lang="hu-HU" sz="1600" dirty="0"/>
              <a:t>1.3 A korábbi tanúsítvány egyedi európai azonosító száma </a:t>
            </a:r>
          </a:p>
          <a:p>
            <a:r>
              <a:rPr lang="hu-HU" sz="1600" dirty="0"/>
              <a:t>1.4 Az érvényesség kezdete és vége</a:t>
            </a:r>
          </a:p>
          <a:p>
            <a:r>
              <a:rPr lang="pt-BR" sz="1600" b="1" dirty="0"/>
              <a:t>2. A vasúti társaság azonosítása</a:t>
            </a:r>
          </a:p>
          <a:p>
            <a:r>
              <a:rPr lang="hu-HU" sz="1600" dirty="0"/>
              <a:t>2.1 Hivatalos elnevezés </a:t>
            </a:r>
          </a:p>
          <a:p>
            <a:r>
              <a:rPr lang="hu-HU" sz="1600" dirty="0"/>
              <a:t>2.2 Nemzeti nyilvántartási szám </a:t>
            </a:r>
          </a:p>
          <a:p>
            <a:r>
              <a:rPr lang="hu-HU" sz="1600" dirty="0"/>
              <a:t>2.3 Uniós adószám </a:t>
            </a:r>
          </a:p>
          <a:p>
            <a:r>
              <a:rPr lang="hu-HU" sz="1600" b="1" dirty="0"/>
              <a:t>3. A biztonsági tanúsító szerv azonosítása</a:t>
            </a:r>
          </a:p>
          <a:p>
            <a:r>
              <a:rPr lang="hu-HU" sz="1600" b="1" dirty="0"/>
              <a:t>4. Az egységes biztonsági tanúsítvány tartalma</a:t>
            </a:r>
          </a:p>
          <a:p>
            <a:r>
              <a:rPr lang="hu-HU" sz="1600" dirty="0"/>
              <a:t>4.1 Tevékenységtípus</a:t>
            </a:r>
          </a:p>
          <a:p>
            <a:r>
              <a:rPr lang="hu-HU" sz="1600" dirty="0"/>
              <a:t>4.2 Működési terület </a:t>
            </a:r>
          </a:p>
          <a:p>
            <a:r>
              <a:rPr lang="hu-HU" sz="1600" dirty="0"/>
              <a:t>4.3. Határállomásokat kiszolgálóüzemeltetés 4.4 Felhasználási korlátozások és feltételek 4.5 Alkalmazandó nemzeti jogszabályok</a:t>
            </a:r>
          </a:p>
          <a:p>
            <a:r>
              <a:rPr lang="hu-HU" sz="1600" dirty="0"/>
              <a:t>4.6 További információk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61838" y="5626527"/>
            <a:ext cx="698037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Egységes biztonsági tanúsítvány elektronikusan kerül kiadásra.</a:t>
            </a:r>
          </a:p>
        </p:txBody>
      </p:sp>
    </p:spTree>
    <p:extLst>
      <p:ext uri="{BB962C8B-B14F-4D97-AF65-F5344CB8AC3E}">
        <p14:creationId xmlns:p14="http://schemas.microsoft.com/office/powerpoint/2010/main" val="73212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Tartalom</a:t>
            </a:r>
            <a:endParaRPr lang="hu-HU"/>
          </a:p>
        </p:txBody>
      </p:sp>
      <p:sp>
        <p:nvSpPr>
          <p:cNvPr id="3" name="Szöveg helye 1">
            <a:extLst>
              <a:ext uri="{FF2B5EF4-FFF2-40B4-BE49-F238E27FC236}">
                <a16:creationId xmlns="" xmlns:a16="http://schemas.microsoft.com/office/drawing/2014/main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1716903" y="2685635"/>
            <a:ext cx="8922522" cy="792261"/>
          </a:xfrm>
          <a:prstGeom prst="rect">
            <a:avLst/>
          </a:prstGeom>
          <a:solidFill>
            <a:schemeClr val="bg1">
              <a:alpha val="25000"/>
            </a:schemeClr>
          </a:solidFill>
          <a:ln w="12700">
            <a:solidFill>
              <a:schemeClr val="bg1"/>
            </a:solidFill>
          </a:ln>
          <a:effectLst/>
        </p:spPr>
        <p:txBody>
          <a:bodyPr vert="horz" lIns="274320" tIns="45720" rIns="91440" bIns="45720" rtlCol="0" anchor="ctr">
            <a:normAutofit/>
          </a:bodyPr>
          <a:lstStyle>
            <a:defPPr>
              <a:defRPr lang="hu-HU"/>
            </a:defPPr>
            <a:lvl1pPr marL="317500" indent="-317500" defTabSz="91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>
              <a:buClr>
                <a:srgbClr val="00AEFF"/>
              </a:buClr>
            </a:pPr>
            <a:r>
              <a:rPr lang="hu-HU" sz="2000" dirty="0" smtClean="0"/>
              <a:t>Új informatikai rendszer</a:t>
            </a:r>
            <a:endParaRPr lang="en-US" sz="2000" dirty="0"/>
          </a:p>
        </p:txBody>
      </p:sp>
      <p:sp>
        <p:nvSpPr>
          <p:cNvPr id="4" name="Szöveg helye 1">
            <a:extLst>
              <a:ext uri="{FF2B5EF4-FFF2-40B4-BE49-F238E27FC236}">
                <a16:creationId xmlns="" xmlns:a16="http://schemas.microsoft.com/office/drawing/2014/main" id="{6D1CF32F-376B-6F4B-823A-C2047535511A}"/>
              </a:ext>
            </a:extLst>
          </p:cNvPr>
          <p:cNvSpPr txBox="1">
            <a:spLocks/>
          </p:cNvSpPr>
          <p:nvPr/>
        </p:nvSpPr>
        <p:spPr>
          <a:xfrm>
            <a:off x="1700801" y="3703539"/>
            <a:ext cx="8922522" cy="792261"/>
          </a:xfrm>
          <a:prstGeom prst="rect">
            <a:avLst/>
          </a:prstGeom>
          <a:solidFill>
            <a:schemeClr val="bg1">
              <a:alpha val="25000"/>
            </a:schemeClr>
          </a:solidFill>
          <a:ln w="12700">
            <a:solidFill>
              <a:schemeClr val="bg1"/>
            </a:solidFill>
          </a:ln>
          <a:effectLst/>
        </p:spPr>
        <p:txBody>
          <a:bodyPr vert="horz" lIns="274320" tIns="45720" rIns="91440" bIns="45720" rtlCol="0" anchor="ctr">
            <a:normAutofit/>
          </a:bodyPr>
          <a:lstStyle>
            <a:lvl1pPr marL="18288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00" indent="-317500">
              <a:buClr>
                <a:srgbClr val="00AEFF"/>
              </a:buClr>
              <a:buFont typeface="Wingdings" pitchFamily="2" charset="2"/>
              <a:buChar char="§"/>
            </a:pPr>
            <a:r>
              <a:rPr lang="hu-HU" sz="2000" b="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Megváltozott követelmények</a:t>
            </a:r>
            <a:endParaRPr lang="hu-HU" sz="2000" b="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 helye 1">
            <a:extLst>
              <a:ext uri="{FF2B5EF4-FFF2-40B4-BE49-F238E27FC236}">
                <a16:creationId xmlns="" xmlns:a16="http://schemas.microsoft.com/office/drawing/2014/main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1716903" y="1752601"/>
            <a:ext cx="8922522" cy="792261"/>
          </a:xfrm>
          <a:prstGeom prst="rect">
            <a:avLst/>
          </a:prstGeom>
          <a:solidFill>
            <a:schemeClr val="bg1">
              <a:alpha val="25000"/>
            </a:schemeClr>
          </a:solidFill>
          <a:ln w="12700">
            <a:solidFill>
              <a:schemeClr val="bg1"/>
            </a:solidFill>
          </a:ln>
          <a:effectLst/>
        </p:spPr>
        <p:txBody>
          <a:bodyPr vert="horz" lIns="274320" tIns="45720" rIns="91440" bIns="45720" rtlCol="0" anchor="ctr">
            <a:normAutofit/>
          </a:bodyPr>
          <a:lstStyle>
            <a:defPPr>
              <a:defRPr lang="hu-HU"/>
            </a:defPPr>
            <a:lvl1pPr marL="317500" indent="-317500" defTabSz="91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>
              <a:buClr>
                <a:srgbClr val="00AEFF"/>
              </a:buClr>
            </a:pPr>
            <a:r>
              <a:rPr lang="hu-HU" sz="2000" dirty="0" smtClean="0"/>
              <a:t>Új jogszabályi környezet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44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893"/>
            <a:ext cx="12188821" cy="68562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66000">
                <a:srgbClr val="002060">
                  <a:alpha val="1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274320" y="274320"/>
            <a:ext cx="2406428" cy="1447799"/>
            <a:chOff x="623" y="1352"/>
            <a:chExt cx="2686" cy="161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3176" y="3657524"/>
            <a:ext cx="11588560" cy="1219048"/>
            <a:chOff x="-3176" y="3657524"/>
            <a:chExt cx="11588560" cy="1219048"/>
          </a:xfrm>
        </p:grpSpPr>
        <p:sp>
          <p:nvSpPr>
            <p:cNvPr id="11" name="Rectangle 10"/>
            <p:cNvSpPr/>
            <p:nvPr/>
          </p:nvSpPr>
          <p:spPr>
            <a:xfrm>
              <a:off x="-3176" y="3657524"/>
              <a:ext cx="11583988" cy="1219048"/>
            </a:xfrm>
            <a:prstGeom prst="rect">
              <a:avLst/>
            </a:prstGeom>
            <a:gradFill flip="none" rotWithShape="1">
              <a:gsLst>
                <a:gs pos="33000">
                  <a:srgbClr val="00AEFF">
                    <a:alpha val="94902"/>
                  </a:srgbClr>
                </a:gs>
                <a:gs pos="100000">
                  <a:srgbClr val="00AEFF">
                    <a:alpha val="14902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503088" y="3657524"/>
              <a:ext cx="82296" cy="1219048"/>
            </a:xfrm>
            <a:prstGeom prst="rect">
              <a:avLst/>
            </a:prstGeom>
            <a:solidFill>
              <a:srgbClr val="00A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609443" y="3657525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Megváltozott követelmények</a:t>
            </a:r>
          </a:p>
        </p:txBody>
      </p:sp>
    </p:spTree>
    <p:extLst>
      <p:ext uri="{BB962C8B-B14F-4D97-AF65-F5344CB8AC3E}">
        <p14:creationId xmlns:p14="http://schemas.microsoft.com/office/powerpoint/2010/main" val="42847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Vasúttársaságok hogyan készüljenek fel a kérelem benyújtására?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követelmény rendszereket, nemzeti előírásokat fel kell dolgozni, át kell tekinteni, hogy a társaság eljárás utasításai, folyamatai hogyan kezelik azokat.</a:t>
            </a:r>
          </a:p>
          <a:p>
            <a:r>
              <a:rPr lang="hu-HU" dirty="0" smtClean="0"/>
              <a:t>A </a:t>
            </a:r>
            <a:r>
              <a:rPr lang="hu-HU" dirty="0"/>
              <a:t>biztonságirányítási </a:t>
            </a:r>
            <a:r>
              <a:rPr lang="hu-HU" dirty="0" smtClean="0"/>
              <a:t>rendszert és a kapcsolódó dokumentumokat felül kell vizsgálni az értékelő táblák alapján. </a:t>
            </a:r>
          </a:p>
          <a:p>
            <a:r>
              <a:rPr lang="hu-HU" dirty="0" smtClean="0"/>
              <a:t>A megfelelőség a benyújtott dokumentumok alapján </a:t>
            </a:r>
            <a:r>
              <a:rPr lang="hu-HU" dirty="0"/>
              <a:t>kerül elbírására, </a:t>
            </a:r>
            <a:r>
              <a:rPr lang="hu-HU" dirty="0" smtClean="0"/>
              <a:t>amelyet a feltérképező </a:t>
            </a:r>
            <a:r>
              <a:rPr lang="hu-HU" dirty="0"/>
              <a:t>táblázat </a:t>
            </a:r>
            <a:r>
              <a:rPr lang="hu-HU" dirty="0" smtClean="0"/>
              <a:t>feltöltésével is alá kell támasztani. Ennek nem megfelelő végrehajtása jelentős időráfordítást és költséget generál az </a:t>
            </a:r>
            <a:r>
              <a:rPr lang="hu-HU" dirty="0" err="1" smtClean="0"/>
              <a:t>Ügysögnégnél</a:t>
            </a:r>
            <a:r>
              <a:rPr lang="hu-HU" dirty="0" smtClean="0"/>
              <a:t>, </a:t>
            </a:r>
            <a:r>
              <a:rPr lang="hu-HU" dirty="0" err="1" smtClean="0"/>
              <a:t>NSA-áknál</a:t>
            </a:r>
            <a:r>
              <a:rPr lang="hu-HU" dirty="0" smtClean="0"/>
              <a:t> és a kérelmezőnél egyaránt. Ami eddig a helyszíni szemlén került tisztázásra, azt dokumentumokkal kell igazolni.</a:t>
            </a:r>
          </a:p>
          <a:p>
            <a:r>
              <a:rPr lang="hu-HU" dirty="0" smtClean="0"/>
              <a:t>Fölösleges dokumentumok benyújtása növeli az elbírálás időszükségeltét, ami szintén okozhat díjtöbbletet.  </a:t>
            </a:r>
            <a:endParaRPr lang="hu-HU" dirty="0"/>
          </a:p>
          <a:p>
            <a:r>
              <a:rPr lang="hu-HU" dirty="0"/>
              <a:t>Időben kell </a:t>
            </a:r>
            <a:r>
              <a:rPr lang="hu-HU" dirty="0" smtClean="0"/>
              <a:t>benyújtani a kérelmet. Ha kell, elő konzultációt kell kezdeményezni. 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7021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9012" y="3810000"/>
            <a:ext cx="5334000" cy="1371600"/>
          </a:xfrm>
          <a:prstGeom prst="rect">
            <a:avLst/>
          </a:prstGeom>
        </p:spPr>
        <p:txBody>
          <a:bodyPr vert="horz" lIns="0" tIns="0" rIns="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59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hu-HU" sz="3200" b="0">
                <a:solidFill>
                  <a:schemeClr val="bg1"/>
                </a:solidFill>
              </a:rPr>
              <a:t>Köszönöm </a:t>
            </a:r>
            <a:br>
              <a:rPr lang="hu-HU" sz="3200" b="0">
                <a:solidFill>
                  <a:schemeClr val="bg1"/>
                </a:solidFill>
              </a:rPr>
            </a:br>
            <a:r>
              <a:rPr lang="hu-HU" sz="3200" b="0">
                <a:solidFill>
                  <a:schemeClr val="bg1"/>
                </a:solidFill>
              </a:rPr>
              <a:t>a megtisztelő figyelmet!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5702299" y="1382964"/>
            <a:ext cx="3527426" cy="2122236"/>
            <a:chOff x="623" y="1352"/>
            <a:chExt cx="2686" cy="161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120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Elérhetőségeim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12" y="2590800"/>
            <a:ext cx="10969777" cy="2822467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endParaRPr lang="hu-HU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hu-HU" dirty="0" smtClean="0"/>
              <a:t>Rácz Imre</a:t>
            </a:r>
            <a:endParaRPr lang="hu-HU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hu-HU" dirty="0" err="1" smtClean="0"/>
              <a:t>Imre.racz</a:t>
            </a:r>
            <a:r>
              <a:rPr lang="hu-HU" dirty="0" smtClean="0"/>
              <a:t>@</a:t>
            </a:r>
            <a:r>
              <a:rPr lang="hu-HU" dirty="0" err="1" smtClean="0"/>
              <a:t>itm.gov.hu</a:t>
            </a:r>
            <a:endParaRPr lang="hu-HU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hu-HU" dirty="0"/>
              <a:t>+36 (1) 474 - 1714 </a:t>
            </a:r>
            <a:endParaRPr lang="hu-HU" dirty="0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hu-HU" dirty="0" smtClean="0"/>
              <a:t>1138 </a:t>
            </a:r>
            <a:r>
              <a:rPr lang="hu-HU" dirty="0"/>
              <a:t>Budapest, Váci út 188. </a:t>
            </a:r>
          </a:p>
          <a:p>
            <a:pPr marL="0" lvl="0" indent="0">
              <a:spcBef>
                <a:spcPts val="1200"/>
              </a:spcBef>
              <a:buNone/>
            </a:pP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76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jogszabályi környezet</a:t>
            </a:r>
          </a:p>
        </p:txBody>
      </p:sp>
    </p:spTree>
    <p:extLst>
      <p:ext uri="{BB962C8B-B14F-4D97-AF65-F5344CB8AC3E}">
        <p14:creationId xmlns:p14="http://schemas.microsoft.com/office/powerpoint/2010/main" val="13504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Európai jogi környezet átalakulás sarokpontjai</a:t>
            </a:r>
            <a:endParaRPr lang="hu-HU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hu-HU" sz="1200" dirty="0"/>
              <a:t>AZ EURÓPAI PARLAMENT ÉS A TANÁCS </a:t>
            </a:r>
            <a:r>
              <a:rPr lang="hu-HU" sz="1200" b="1" u="sng" dirty="0"/>
              <a:t>(EU) 2016/798 IRÁNYELVE </a:t>
            </a:r>
            <a:r>
              <a:rPr lang="hu-HU" sz="1200" dirty="0"/>
              <a:t>(2016. május 11.) a vasútbiztonságról</a:t>
            </a:r>
          </a:p>
          <a:p>
            <a:pPr>
              <a:spcBef>
                <a:spcPts val="900"/>
              </a:spcBef>
            </a:pPr>
            <a:r>
              <a:rPr lang="hu-HU" sz="1200" dirty="0"/>
              <a:t>A BIZOTTSÁG </a:t>
            </a:r>
            <a:r>
              <a:rPr lang="hu-HU" sz="1200" b="1" u="sng" dirty="0"/>
              <a:t>(EU) 2018/762 </a:t>
            </a:r>
            <a:r>
              <a:rPr lang="hu-HU" sz="1200" dirty="0"/>
              <a:t>FELHATALMAZÁSON ALAPULÓ </a:t>
            </a:r>
            <a:r>
              <a:rPr lang="hu-HU" sz="1200" b="1" u="sng" dirty="0"/>
              <a:t>RENDELETE</a:t>
            </a:r>
            <a:r>
              <a:rPr lang="hu-HU" sz="1200" dirty="0"/>
              <a:t> (2018. március 8.) az (EU) 2016/798 európai parlamenti és tanácsi irányelv alapján a biztonságirányítási rendszerek követelményeire vonatkozó közös biztonsági módszerek meghatározásáról, valamint az 1158/2010/EU és az 1169/2010/EU bizottsági rendelet hatályon kívül helyezéséről</a:t>
            </a:r>
          </a:p>
          <a:p>
            <a:pPr>
              <a:spcBef>
                <a:spcPts val="900"/>
              </a:spcBef>
            </a:pPr>
            <a:r>
              <a:rPr lang="hu-HU" sz="1200" dirty="0"/>
              <a:t>A BIZOTTSÁG </a:t>
            </a:r>
            <a:r>
              <a:rPr lang="hu-HU" sz="1200" b="1" u="sng" dirty="0"/>
              <a:t>(EU) 2019/773 VÉGREHAJTÁSI RENDELETE</a:t>
            </a:r>
            <a:r>
              <a:rPr lang="hu-HU" sz="1200" dirty="0"/>
              <a:t> (2019. május 16.) az Európai Unió vasúti rendszerének forgalomüzemeltetés és </a:t>
            </a:r>
            <a:r>
              <a:rPr lang="hu-HU" sz="1200" dirty="0" err="1"/>
              <a:t>-irányítás</a:t>
            </a:r>
            <a:r>
              <a:rPr lang="hu-HU" sz="1200" dirty="0"/>
              <a:t> alrendszerére vonatkozó átjárhatósági műszaki előírásokról és a 2012/757/EU határozat hatályon kívül helyezéséről</a:t>
            </a:r>
          </a:p>
          <a:p>
            <a:pPr>
              <a:spcBef>
                <a:spcPts val="900"/>
              </a:spcBef>
            </a:pPr>
            <a:r>
              <a:rPr lang="hu-HU" sz="1200" dirty="0"/>
              <a:t>A BIZOTTSÁG </a:t>
            </a:r>
            <a:r>
              <a:rPr lang="hu-HU" sz="1200" b="1" u="sng" dirty="0"/>
              <a:t>(EU) 2018/763 VÉGREHAJTÁSI RENDELETE</a:t>
            </a:r>
            <a:r>
              <a:rPr lang="hu-HU" sz="1200" dirty="0"/>
              <a:t> (2018. április 9.) az (EU) 2016/798 európai parlamenti és tanácsi irányelv alapján egységes biztonsági tanúsítványok vasúti társaságok részére történő kiadására vonatkozó gyakorlati szabályok megállapításáról, valamint a 653/2007/EK bizottsági rendelet hatályon kívül </a:t>
            </a:r>
            <a:r>
              <a:rPr lang="hu-HU" sz="1200" dirty="0" smtClean="0"/>
              <a:t>helyezéséről</a:t>
            </a:r>
          </a:p>
          <a:p>
            <a:pPr>
              <a:spcBef>
                <a:spcPts val="900"/>
              </a:spcBef>
            </a:pPr>
            <a:r>
              <a:rPr lang="hu-HU" sz="1200" dirty="0"/>
              <a:t>AZ EURÓPAI PARLAMENT ÉS A TANÁCS </a:t>
            </a:r>
            <a:r>
              <a:rPr lang="hu-HU" sz="1200" b="1" u="sng" dirty="0"/>
              <a:t>(EU) 2016/796 RENDELETE </a:t>
            </a:r>
            <a:r>
              <a:rPr lang="hu-HU" sz="1200" dirty="0"/>
              <a:t>(2016. május 11.) az Európai Unió Vasúti Ügynökségéről és a 881/2004/EK rendelet hatályon kívül helyezéséről</a:t>
            </a:r>
          </a:p>
          <a:p>
            <a:pPr lvl="0">
              <a:spcBef>
                <a:spcPts val="900"/>
              </a:spcBef>
            </a:pPr>
            <a:r>
              <a:rPr lang="hu-HU" sz="1200" dirty="0" smtClean="0"/>
              <a:t>AZ </a:t>
            </a:r>
            <a:r>
              <a:rPr lang="hu-HU" sz="1200" dirty="0"/>
              <a:t>EURÓPAI PARLAMENT ÉS A TANÁCS </a:t>
            </a:r>
            <a:r>
              <a:rPr lang="hu-HU" sz="1200" b="1" u="sng" dirty="0"/>
              <a:t>(EU) 2016/797 </a:t>
            </a:r>
            <a:r>
              <a:rPr lang="hu-HU" sz="1200" b="1" u="sng" dirty="0" smtClean="0"/>
              <a:t>IRÁNYELVE </a:t>
            </a:r>
            <a:r>
              <a:rPr lang="hu-HU" sz="1200" dirty="0" smtClean="0"/>
              <a:t>(</a:t>
            </a:r>
            <a:r>
              <a:rPr lang="hu-HU" sz="1200" dirty="0"/>
              <a:t>2016. május 11</a:t>
            </a:r>
            <a:r>
              <a:rPr lang="hu-HU" sz="1200" dirty="0" smtClean="0"/>
              <a:t>.) a </a:t>
            </a:r>
            <a:r>
              <a:rPr lang="hu-HU" sz="1200" dirty="0"/>
              <a:t>vasúti rendszer Európai Unión belüli kölcsönös </a:t>
            </a:r>
            <a:r>
              <a:rPr lang="hu-HU" sz="1200" dirty="0" smtClean="0"/>
              <a:t>átjárhatóságáról</a:t>
            </a:r>
          </a:p>
          <a:p>
            <a:pPr lvl="0">
              <a:spcBef>
                <a:spcPts val="900"/>
              </a:spcBef>
            </a:pPr>
            <a:r>
              <a:rPr lang="hu-HU" sz="1200" dirty="0" smtClean="0"/>
              <a:t>A </a:t>
            </a:r>
            <a:r>
              <a:rPr lang="hu-HU" sz="1200" dirty="0"/>
              <a:t>BIZOTTSÁG </a:t>
            </a:r>
            <a:r>
              <a:rPr lang="hu-HU" sz="1200" b="1" u="sng" dirty="0"/>
              <a:t>(EU) 2019/779 VÉGREHAJTÁSI RENDELETE</a:t>
            </a:r>
            <a:r>
              <a:rPr lang="hu-HU" sz="1200" dirty="0"/>
              <a:t> (2019. május 16.) az (EU) 2016/798 európai parlamenti és tanácsi irányelv alapján a járművek karbantartásáért felelős szervezetek tanúsítási rendszerére vonatkozó részletes rendelkezések megállapításáról, valamint a 445/2011/EU bizottsági rendelet hatályon kívül </a:t>
            </a:r>
            <a:r>
              <a:rPr lang="hu-HU" sz="1200" dirty="0" smtClean="0"/>
              <a:t>helyezéséről</a:t>
            </a:r>
          </a:p>
          <a:p>
            <a:pPr lvl="0">
              <a:spcBef>
                <a:spcPts val="900"/>
              </a:spcBef>
            </a:pPr>
            <a:r>
              <a:rPr lang="hu-HU" sz="1200" dirty="0" smtClean="0"/>
              <a:t>A </a:t>
            </a:r>
            <a:r>
              <a:rPr lang="hu-HU" sz="1200" dirty="0"/>
              <a:t>BIZOTTSÁG </a:t>
            </a:r>
            <a:r>
              <a:rPr lang="hu-HU" sz="1200" b="1" u="sng" dirty="0"/>
              <a:t>(EU) 2018/764 VÉGREHAJTÁSI RENDELETE </a:t>
            </a:r>
            <a:r>
              <a:rPr lang="hu-HU" sz="1200" dirty="0"/>
              <a:t>(2018. május 2. ) az Európai Unió Vasúti Ügynöksége részére fizetendő díjakról és a díjfizetésre vonatkozó </a:t>
            </a:r>
            <a:r>
              <a:rPr lang="hu-HU" sz="1200" dirty="0" smtClean="0"/>
              <a:t>feltételekről</a:t>
            </a:r>
          </a:p>
          <a:p>
            <a:pPr lvl="0">
              <a:spcBef>
                <a:spcPts val="900"/>
              </a:spcBef>
            </a:pPr>
            <a:r>
              <a:rPr lang="hu-HU" sz="1200" dirty="0"/>
              <a:t>A BIZOTTSÁG </a:t>
            </a:r>
            <a:r>
              <a:rPr lang="hu-HU" sz="1200" b="1" u="sng" dirty="0"/>
              <a:t>(EU) 2018/545 VÉGREHAJTÁSI RENDELETE </a:t>
            </a:r>
            <a:r>
              <a:rPr lang="hu-HU" sz="1200" dirty="0"/>
              <a:t>(2018. április 4.) az (EU) 2016/797 európai parlamenti és tanácsi irányelv alapján a vasúti járművek és a vasúti járműtípusok engedélyezési eljárására vonatkozó gyakorlati szabályok </a:t>
            </a:r>
            <a:r>
              <a:rPr lang="hu-HU" sz="1200" dirty="0" smtClean="0"/>
              <a:t>megállapításáról</a:t>
            </a:r>
          </a:p>
          <a:p>
            <a:pPr lvl="0">
              <a:spcBef>
                <a:spcPts val="900"/>
              </a:spcBef>
            </a:pPr>
            <a:r>
              <a:rPr lang="hu-HU" sz="1200" dirty="0"/>
              <a:t>A BIZOTTSÁG </a:t>
            </a:r>
            <a:r>
              <a:rPr lang="hu-HU" sz="1200" b="1" u="sng" dirty="0"/>
              <a:t>(EU) 2018/761 </a:t>
            </a:r>
            <a:r>
              <a:rPr lang="hu-HU" sz="1200" dirty="0"/>
              <a:t>FELHATALMAZÁSON ALAPULÓ </a:t>
            </a:r>
            <a:r>
              <a:rPr lang="hu-HU" sz="1200" b="1" u="sng" dirty="0"/>
              <a:t>RENDELETE</a:t>
            </a:r>
            <a:r>
              <a:rPr lang="hu-HU" sz="1200" dirty="0"/>
              <a:t> (2018. február 16.) az (EU) 2016/798 európai parlamenti és tanácsi irányelv alapján a nemzeti biztonsági hatóságok által az egységes biztonsági tanúsítvány vagy a biztonsági engedély kiadását követően végzett felügyelet céljára alkalmazandó közös biztonsági módszerek meghatározásáról és az 1077/2012/EU bizottsági rendelet hatályon kívül </a:t>
            </a:r>
            <a:r>
              <a:rPr lang="hu-HU" sz="1200" dirty="0" smtClean="0"/>
              <a:t>helyezéséről</a:t>
            </a:r>
            <a:endParaRPr lang="hu-HU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532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 jogi környezet változásai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b="1" u="sng" dirty="0"/>
              <a:t>414/2020. (VIII. 30.) Korm. rendelet </a:t>
            </a:r>
            <a:r>
              <a:rPr lang="hu-HU" dirty="0"/>
              <a:t>a vasúti közlekedés biztonságával összefüggő hatósági eljárásokról, valamint a vasúti közlekedési hatóság felügyeleti tevékenysége részletes </a:t>
            </a:r>
            <a:r>
              <a:rPr lang="hu-HU" dirty="0" smtClean="0"/>
              <a:t>szabályairól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u="sng" dirty="0"/>
              <a:t>412/2020. (VIII. 30.) Korm. rendelet </a:t>
            </a:r>
            <a:r>
              <a:rPr lang="hu-HU" dirty="0"/>
              <a:t>a vasúti járművek forgalomba hozatala, </a:t>
            </a:r>
            <a:r>
              <a:rPr lang="hu-HU" dirty="0" err="1"/>
              <a:t>üzembehelyezése</a:t>
            </a:r>
            <a:r>
              <a:rPr lang="hu-HU" dirty="0"/>
              <a:t> engedélyezéséről, időszakos és rendkívüli vizsgálatáról, hatósági járműnyilvántartásáról</a:t>
            </a:r>
          </a:p>
          <a:p>
            <a:r>
              <a:rPr lang="hu-HU" b="1" u="sng" dirty="0"/>
              <a:t>413/2020. (VIII. 30.) Korm. rendelet </a:t>
            </a:r>
            <a:r>
              <a:rPr lang="hu-HU" dirty="0"/>
              <a:t>a vasúti rendszer kölcsönös átjárhatóságáról</a:t>
            </a:r>
          </a:p>
          <a:p>
            <a:r>
              <a:rPr lang="hu-HU" b="1" u="sng" dirty="0" smtClean="0"/>
              <a:t>415/2020</a:t>
            </a:r>
            <a:r>
              <a:rPr lang="hu-HU" b="1" u="sng" dirty="0"/>
              <a:t>. (VIII. 30.) Korm. r</a:t>
            </a:r>
            <a:r>
              <a:rPr lang="hu-HU" b="1" u="sng" dirty="0" smtClean="0"/>
              <a:t>endelet </a:t>
            </a:r>
            <a:r>
              <a:rPr lang="hu-HU" dirty="0" smtClean="0"/>
              <a:t>a </a:t>
            </a:r>
            <a:r>
              <a:rPr lang="hu-HU" dirty="0"/>
              <a:t>vasúti közlekedési tárgyú egyes kormányrendeleteknek a 4. Vasúti Csomag Műszaki Pillérének átültetésével összefüggő </a:t>
            </a:r>
            <a:r>
              <a:rPr lang="hu-HU" dirty="0" smtClean="0"/>
              <a:t>módosításáról</a:t>
            </a:r>
          </a:p>
          <a:p>
            <a:r>
              <a:rPr lang="hu-HU" b="1" u="sng" dirty="0" smtClean="0"/>
              <a:t>43/2020</a:t>
            </a:r>
            <a:r>
              <a:rPr lang="hu-HU" b="1" u="sng" dirty="0"/>
              <a:t>. (XI. 19.) ITM rendelet </a:t>
            </a:r>
            <a:r>
              <a:rPr lang="hu-HU" dirty="0"/>
              <a:t>az Európai Unió Vasúti Ügynökségének engedélyezési eljárásába bevont vasúti közlekedési hatóság nemzeti óradíjának megállapításáról</a:t>
            </a:r>
          </a:p>
          <a:p>
            <a:r>
              <a:rPr lang="hu-HU" b="1" u="sng" dirty="0" smtClean="0"/>
              <a:t>44/2020</a:t>
            </a:r>
            <a:r>
              <a:rPr lang="hu-HU" b="1" u="sng" dirty="0"/>
              <a:t>. (XI. 19.) ITM </a:t>
            </a:r>
            <a:r>
              <a:rPr lang="hu-HU" b="1" u="sng" dirty="0" smtClean="0"/>
              <a:t>rendelet </a:t>
            </a:r>
            <a:r>
              <a:rPr lang="hu-HU" dirty="0" smtClean="0"/>
              <a:t>a </a:t>
            </a:r>
            <a:r>
              <a:rPr lang="hu-HU" dirty="0"/>
              <a:t>vasúti járművek karbantartási rendszeréről és a karbantartásáért felelős </a:t>
            </a:r>
            <a:r>
              <a:rPr lang="hu-HU" dirty="0" smtClean="0"/>
              <a:t>szervezetekről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24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Közlekedési hatóság útmutatói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Feltöltésre került a hatóság honlapjára, valamint megküldésre került az Ügynökség részére az </a:t>
            </a:r>
            <a:endParaRPr lang="hu-HU" dirty="0" smtClean="0"/>
          </a:p>
          <a:p>
            <a:pPr marL="0" indent="0">
              <a:buNone/>
            </a:pPr>
            <a:r>
              <a:rPr lang="hu-HU" b="1" u="sng" dirty="0" smtClean="0"/>
              <a:t>Útmutató </a:t>
            </a:r>
            <a:r>
              <a:rPr lang="hu-HU" b="1" u="sng" dirty="0"/>
              <a:t>az egységes biztonsági tanúsítvány Magyarország területére való kiterjesztés iránti kérelem összeállításhoz (nemzeti rész) a Magyarország területén alkalmazandó nemzeti szabályokról és </a:t>
            </a:r>
            <a:r>
              <a:rPr lang="hu-HU" b="1" u="sng" dirty="0" smtClean="0"/>
              <a:t>előírásokról </a:t>
            </a:r>
          </a:p>
          <a:p>
            <a:pPr marL="0" indent="0">
              <a:buNone/>
            </a:pPr>
            <a:r>
              <a:rPr lang="hu-HU" dirty="0" smtClean="0"/>
              <a:t>valamint </a:t>
            </a:r>
            <a:r>
              <a:rPr lang="hu-HU" dirty="0"/>
              <a:t>annak 6. pontjához követelmény/értékelő </a:t>
            </a:r>
            <a:r>
              <a:rPr lang="hu-HU" dirty="0" smtClean="0"/>
              <a:t>táblázat, valamint </a:t>
            </a:r>
            <a:r>
              <a:rPr lang="hu-HU" dirty="0"/>
              <a:t>a </a:t>
            </a:r>
            <a:endParaRPr lang="hu-HU" dirty="0" smtClean="0"/>
          </a:p>
          <a:p>
            <a:pPr marL="0" indent="0">
              <a:buNone/>
            </a:pPr>
            <a:r>
              <a:rPr lang="hu-HU" b="1" u="sng" dirty="0" smtClean="0"/>
              <a:t>Útmutató az </a:t>
            </a:r>
            <a:r>
              <a:rPr lang="hu-HU" b="1" u="sng" dirty="0"/>
              <a:t>egységes biztonsági tanúsítvány szolgáltatási terület kiterjesztése nélkül, annak a szomszédos tagállamok határállomásaira való kiterjesztés iránti </a:t>
            </a:r>
            <a:r>
              <a:rPr lang="hu-HU" b="1" u="sng" dirty="0" smtClean="0"/>
              <a:t>kérelemhez</a:t>
            </a:r>
            <a:r>
              <a:rPr lang="hu-HU" b="1" dirty="0" smtClean="0"/>
              <a:t>.</a:t>
            </a:r>
            <a:endParaRPr lang="hu-HU" b="1" dirty="0"/>
          </a:p>
          <a:p>
            <a:pPr marL="0" indent="0">
              <a:buNone/>
            </a:pPr>
            <a:r>
              <a:rPr lang="hu-HU" dirty="0"/>
              <a:t>A honlapon itt érhetőek el:</a:t>
            </a:r>
          </a:p>
          <a:p>
            <a:r>
              <a:rPr lang="hu-HU" u="sng" dirty="0"/>
              <a:t>https://</a:t>
            </a:r>
            <a:r>
              <a:rPr lang="hu-HU" u="sng" dirty="0" smtClean="0"/>
              <a:t>www.kozlekedesihatosag.kormany.hu/hu/dokumentum/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43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893"/>
            <a:ext cx="12188821" cy="68562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66000">
                <a:srgbClr val="002060">
                  <a:alpha val="1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274320" y="274320"/>
            <a:ext cx="2406428" cy="1447799"/>
            <a:chOff x="623" y="1352"/>
            <a:chExt cx="2686" cy="161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3176" y="3657524"/>
            <a:ext cx="11588560" cy="1219048"/>
            <a:chOff x="-3176" y="3657524"/>
            <a:chExt cx="11588560" cy="1219048"/>
          </a:xfrm>
        </p:grpSpPr>
        <p:sp>
          <p:nvSpPr>
            <p:cNvPr id="11" name="Rectangle 10"/>
            <p:cNvSpPr/>
            <p:nvPr/>
          </p:nvSpPr>
          <p:spPr>
            <a:xfrm>
              <a:off x="-3176" y="3657524"/>
              <a:ext cx="11583988" cy="1219048"/>
            </a:xfrm>
            <a:prstGeom prst="rect">
              <a:avLst/>
            </a:prstGeom>
            <a:gradFill flip="none" rotWithShape="1">
              <a:gsLst>
                <a:gs pos="33000">
                  <a:srgbClr val="00AEFF">
                    <a:alpha val="94902"/>
                  </a:srgbClr>
                </a:gs>
                <a:gs pos="100000">
                  <a:srgbClr val="00AEFF">
                    <a:alpha val="14902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503088" y="3657524"/>
              <a:ext cx="82296" cy="1219048"/>
            </a:xfrm>
            <a:prstGeom prst="rect">
              <a:avLst/>
            </a:prstGeom>
            <a:solidFill>
              <a:srgbClr val="00A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609443" y="3657525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Új informatikai rendszer</a:t>
            </a:r>
          </a:p>
        </p:txBody>
      </p:sp>
    </p:spTree>
    <p:extLst>
      <p:ext uri="{BB962C8B-B14F-4D97-AF65-F5344CB8AC3E}">
        <p14:creationId xmlns:p14="http://schemas.microsoft.com/office/powerpoint/2010/main" val="35075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One-Stop</a:t>
            </a:r>
            <a:r>
              <a:rPr lang="hu-HU" dirty="0"/>
              <a:t> Shop (OSS</a:t>
            </a:r>
            <a:r>
              <a:rPr lang="hu-HU" dirty="0" smtClean="0"/>
              <a:t>), </a:t>
            </a:r>
            <a:r>
              <a:rPr lang="hu-HU" dirty="0"/>
              <a:t>Egyablakos ügyintézés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12" y="1752600"/>
            <a:ext cx="10969777" cy="487994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hu-HU" dirty="0" smtClean="0"/>
              <a:t>Az egységes </a:t>
            </a:r>
            <a:r>
              <a:rPr lang="hu-HU" dirty="0"/>
              <a:t>biztonsági tanúsítvány </a:t>
            </a:r>
            <a:r>
              <a:rPr lang="hu-HU" dirty="0" smtClean="0"/>
              <a:t>iránti kérelmet az </a:t>
            </a:r>
            <a:r>
              <a:rPr lang="hu-HU" dirty="0"/>
              <a:t>EUROPEAN </a:t>
            </a:r>
            <a:r>
              <a:rPr lang="hu-HU" dirty="0" smtClean="0"/>
              <a:t>UNION AGENCY FOR RAILWAYS által fejlesztett </a:t>
            </a:r>
            <a:r>
              <a:rPr lang="hu-HU" dirty="0"/>
              <a:t>és </a:t>
            </a:r>
            <a:r>
              <a:rPr lang="hu-HU" dirty="0" smtClean="0"/>
              <a:t>üzemeltetett </a:t>
            </a:r>
            <a:r>
              <a:rPr lang="hu-HU" dirty="0" err="1" smtClean="0"/>
              <a:t>One-Stop</a:t>
            </a:r>
            <a:r>
              <a:rPr lang="hu-HU" dirty="0" smtClean="0"/>
              <a:t> </a:t>
            </a:r>
            <a:r>
              <a:rPr lang="hu-HU" dirty="0"/>
              <a:t>Shop (OSS), </a:t>
            </a:r>
            <a:r>
              <a:rPr lang="hu-HU" dirty="0" smtClean="0"/>
              <a:t>egyablakos ügyintézés rendszeren  keresztül kell benyújtani az </a:t>
            </a:r>
            <a:r>
              <a:rPr lang="hu-HU" dirty="0"/>
              <a:t>Ügynökségnek / közlekedési </a:t>
            </a:r>
            <a:r>
              <a:rPr lang="hu-HU" dirty="0" smtClean="0"/>
              <a:t>hatóságnak .</a:t>
            </a:r>
          </a:p>
          <a:p>
            <a:pPr>
              <a:spcBef>
                <a:spcPts val="1800"/>
              </a:spcBef>
            </a:pPr>
            <a:endParaRPr lang="hu-HU" dirty="0" smtClean="0"/>
          </a:p>
          <a:p>
            <a:pPr marL="0" indent="0" algn="r">
              <a:spcBef>
                <a:spcPts val="1800"/>
              </a:spcBef>
              <a:buNone/>
            </a:pPr>
            <a:r>
              <a:rPr lang="hu-HU" i="1" dirty="0"/>
              <a:t>az (EU) 2016/796 európai parlamenti és tanácsi rendelet 12. </a:t>
            </a:r>
            <a:r>
              <a:rPr lang="hu-HU" i="1" dirty="0" smtClean="0"/>
              <a:t>cikk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hu-HU" i="1" dirty="0"/>
              <a:t>az (EU) 2018/763 bizottsági végrehajtási rendelet 1. cikk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hu-HU" i="1" dirty="0" smtClean="0"/>
              <a:t>2005</a:t>
            </a:r>
            <a:r>
              <a:rPr lang="hu-HU" i="1" dirty="0"/>
              <a:t>. évi </a:t>
            </a:r>
            <a:r>
              <a:rPr lang="hu-HU" i="1" dirty="0" smtClean="0"/>
              <a:t>CLXXXIII. törvény a </a:t>
            </a:r>
            <a:r>
              <a:rPr lang="hu-HU" i="1" dirty="0"/>
              <a:t>vasúti </a:t>
            </a:r>
            <a:r>
              <a:rPr lang="hu-HU" i="1" dirty="0" smtClean="0"/>
              <a:t>közlekedésről 33</a:t>
            </a:r>
            <a:r>
              <a:rPr lang="hu-HU" i="1" dirty="0"/>
              <a:t>. </a:t>
            </a:r>
            <a:r>
              <a:rPr lang="hu-HU" i="1" dirty="0" smtClean="0"/>
              <a:t>§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688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KTI </a:t>
            </a:r>
            <a:r>
              <a:rPr lang="hu-HU" dirty="0"/>
              <a:t>szervezésében OSS teszt </a:t>
            </a:r>
            <a:r>
              <a:rPr lang="hu-HU" dirty="0" smtClean="0"/>
              <a:t>rendszerén oktatás tartottunk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http://www.kti.hu/oss/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" y="1981200"/>
            <a:ext cx="120586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5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87E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6898</TotalTime>
  <Words>1409</Words>
  <Application>Microsoft Office PowerPoint</Application>
  <PresentationFormat>Egyéni</PresentationFormat>
  <Paragraphs>131</Paragraphs>
  <Slides>23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 Theme</vt:lpstr>
      <vt:lpstr>PowerPoint bemutató</vt:lpstr>
      <vt:lpstr>Tartalom</vt:lpstr>
      <vt:lpstr>Új jogszabályi környezet</vt:lpstr>
      <vt:lpstr>Európai jogi környezet átalakulás sarokpontjai</vt:lpstr>
      <vt:lpstr>Magyar jogi környezet változásai</vt:lpstr>
      <vt:lpstr>Közlekedési hatóság útmutatói</vt:lpstr>
      <vt:lpstr>PowerPoint bemutató</vt:lpstr>
      <vt:lpstr>One-Stop Shop (OSS), Egyablakos ügyintézés</vt:lpstr>
      <vt:lpstr>KTI szervezésében OSS teszt rendszerén oktatás tartottunk</vt:lpstr>
      <vt:lpstr>OSS rendszer működése fő vonalakban. </vt:lpstr>
      <vt:lpstr>OSS sajátossága Kibocsátó hatóság / Tevékenyégi terület / Határátmenet</vt:lpstr>
      <vt:lpstr>OSS egységes biztonsági tanúsítvány területi hatálya Érintett tagállamok kiválasztása.</vt:lpstr>
      <vt:lpstr>OSS Igazoló dokumentumok feltöltése</vt:lpstr>
      <vt:lpstr>SMS és ÁME OPE feltérképező táblázat feltöltése </vt:lpstr>
      <vt:lpstr>OSS Nemzeti igazoló dokumentumok feltöltése</vt:lpstr>
      <vt:lpstr>OSS Nemzeti feltételek meglétének igazolása</vt:lpstr>
      <vt:lpstr>Egységes biztonsági tanúsítvány kérelem elbírálása</vt:lpstr>
      <vt:lpstr>OSS Kérdések / Hiánypótlás </vt:lpstr>
      <vt:lpstr>OSS Egységes biztonsági tanúsítvány kiállítása</vt:lpstr>
      <vt:lpstr>PowerPoint bemutató</vt:lpstr>
      <vt:lpstr>Vasúttársaságok hogyan készüljenek fel a kérelem benyújtására?</vt:lpstr>
      <vt:lpstr>PowerPoint bemutató</vt:lpstr>
      <vt:lpstr>Elérhetőségeim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kkohalmi</dc:creator>
  <cp:lastModifiedBy>Derdák Péter</cp:lastModifiedBy>
  <cp:revision>1339</cp:revision>
  <cp:lastPrinted>2019-06-27T11:56:45Z</cp:lastPrinted>
  <dcterms:created xsi:type="dcterms:W3CDTF">2018-10-27T13:34:57Z</dcterms:created>
  <dcterms:modified xsi:type="dcterms:W3CDTF">2020-12-04T09:39:07Z</dcterms:modified>
</cp:coreProperties>
</file>