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8" r:id="rId4"/>
    <p:sldMasterId id="2147484127" r:id="rId5"/>
    <p:sldMasterId id="2147484173" r:id="rId6"/>
    <p:sldMasterId id="2147484186" r:id="rId7"/>
  </p:sldMasterIdLst>
  <p:notesMasterIdLst>
    <p:notesMasterId r:id="rId35"/>
  </p:notesMasterIdLst>
  <p:handoutMasterIdLst>
    <p:handoutMasterId r:id="rId36"/>
  </p:handoutMasterIdLst>
  <p:sldIdLst>
    <p:sldId id="260" r:id="rId8"/>
    <p:sldId id="391" r:id="rId9"/>
    <p:sldId id="376" r:id="rId10"/>
    <p:sldId id="390" r:id="rId11"/>
    <p:sldId id="421" r:id="rId12"/>
    <p:sldId id="323" r:id="rId13"/>
    <p:sldId id="363" r:id="rId14"/>
    <p:sldId id="388" r:id="rId15"/>
    <p:sldId id="404" r:id="rId16"/>
    <p:sldId id="405" r:id="rId17"/>
    <p:sldId id="406" r:id="rId18"/>
    <p:sldId id="407" r:id="rId19"/>
    <p:sldId id="408" r:id="rId20"/>
    <p:sldId id="409" r:id="rId21"/>
    <p:sldId id="410" r:id="rId22"/>
    <p:sldId id="422" r:id="rId23"/>
    <p:sldId id="420" r:id="rId24"/>
    <p:sldId id="411" r:id="rId25"/>
    <p:sldId id="412" r:id="rId26"/>
    <p:sldId id="413" r:id="rId27"/>
    <p:sldId id="414" r:id="rId28"/>
    <p:sldId id="419" r:id="rId29"/>
    <p:sldId id="415" r:id="rId30"/>
    <p:sldId id="416" r:id="rId31"/>
    <p:sldId id="417" r:id="rId32"/>
    <p:sldId id="418" r:id="rId33"/>
    <p:sldId id="332" r:id="rId34"/>
  </p:sldIdLst>
  <p:sldSz cx="9144000" cy="6858000" type="screen4x3"/>
  <p:notesSz cx="6797675" cy="9926638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C72B"/>
    <a:srgbClr val="E8C018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Közepesen sötét stílus 2 – 3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Közepesen sötét stílus 3 – 3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Sötét stílus 2 – 3./4. jelölőszín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Közepesen sötét stílus 2 – 4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27102A9-8310-4765-A935-A1911B00CA55}" styleName="Világos stílus 1 – 4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Világos stílus 1 – 3. jelölőszín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94660"/>
  </p:normalViewPr>
  <p:slideViewPr>
    <p:cSldViewPr snapToGrid="0">
      <p:cViewPr>
        <p:scale>
          <a:sx n="74" d="100"/>
          <a:sy n="74" d="100"/>
        </p:scale>
        <p:origin x="-1584" y="-37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xmlns="" id="{FAC84786-BA24-49FB-9491-BBBF38B7F6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92FE302B-080F-4EC7-9B0A-B694A668405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4EC5513-20A7-466A-9D01-15F74E7A3285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FE58FAFC-B507-4A48-BAB4-1245707FDA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B9E33DDF-8598-4C9E-9232-301D3F0E4B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84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5B032D-4A73-451C-B3C8-99DDE2695B1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>
            <a:extLst>
              <a:ext uri="{FF2B5EF4-FFF2-40B4-BE49-F238E27FC236}">
                <a16:creationId xmlns:a16="http://schemas.microsoft.com/office/drawing/2014/main" xmlns="" id="{C72E5CDD-F113-4167-A011-8E12CBA87B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B3E2E06D-C0A2-4A32-955F-F651A3A0E77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3854A31-F6FD-4D42-860F-D8B0C14ADB1D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4" name="Diakép helye 3">
            <a:extLst>
              <a:ext uri="{FF2B5EF4-FFF2-40B4-BE49-F238E27FC236}">
                <a16:creationId xmlns:a16="http://schemas.microsoft.com/office/drawing/2014/main" xmlns="" id="{33F3531D-A903-4599-BF2D-0493271A85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Jegyzetek helye 4">
            <a:extLst>
              <a:ext uri="{FF2B5EF4-FFF2-40B4-BE49-F238E27FC236}">
                <a16:creationId xmlns:a16="http://schemas.microsoft.com/office/drawing/2014/main" xmlns="" id="{F91BEEE6-13E5-49CA-B0B5-F61160227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noProof="0"/>
              <a:t>Mintaszöveg szerkesztése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20A5629E-181D-4BAA-997A-FCFDA716F3D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D966A1DA-6049-46DD-A03F-F4A68B4636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624C5AA-6C39-4935-8E97-4C97FD6F732C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673102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13B4E972-4564-443F-813A-74572B9CE1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65BBED66-ABB1-4688-A66C-C617A25FB6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60">
            <a:extLst>
              <a:ext uri="{FF2B5EF4-FFF2-40B4-BE49-F238E27FC236}">
                <a16:creationId xmlns:a16="http://schemas.microsoft.com/office/drawing/2014/main" xmlns="" id="{0224AC39-D664-4CBB-B67B-505968023E1A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0" y="6356350"/>
            <a:ext cx="9144000" cy="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" name="Szövegdoboz 9">
            <a:extLst>
              <a:ext uri="{FF2B5EF4-FFF2-40B4-BE49-F238E27FC236}">
                <a16:creationId xmlns:a16="http://schemas.microsoft.com/office/drawing/2014/main" xmlns="" id="{D0785074-4965-465B-A572-6AD382DA78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8150" y="6446838"/>
            <a:ext cx="4641850" cy="230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hu-HU" sz="9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Konferencia neve – Budapest, 2016. szeptember 15.</a:t>
            </a:r>
          </a:p>
        </p:txBody>
      </p:sp>
      <p:sp>
        <p:nvSpPr>
          <p:cNvPr id="6" name="Szövegdoboz 10">
            <a:extLst>
              <a:ext uri="{FF2B5EF4-FFF2-40B4-BE49-F238E27FC236}">
                <a16:creationId xmlns:a16="http://schemas.microsoft.com/office/drawing/2014/main" xmlns="" id="{A31F95D1-9285-4F3D-87E1-381D384A301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80400" y="6446838"/>
            <a:ext cx="622300" cy="230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77772C2C-6FE2-4D3F-B734-353522DA29FE}" type="slidenum">
              <a:rPr lang="hu-HU" altLang="hu-HU" sz="9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‹#›</a:t>
            </a:fld>
            <a:endParaRPr lang="hu-HU" altLang="hu-HU" sz="90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460FB4F5-480E-447E-BB7B-57B0006CA9CB}"/>
              </a:ext>
            </a:extLst>
          </p:cNvPr>
          <p:cNvSpPr/>
          <p:nvPr userDrawn="1"/>
        </p:nvSpPr>
        <p:spPr>
          <a:xfrm>
            <a:off x="0" y="288925"/>
            <a:ext cx="9144000" cy="115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E14660E1-7FE3-4315-8532-5F33958B86BE}"/>
              </a:ext>
            </a:extLst>
          </p:cNvPr>
          <p:cNvSpPr/>
          <p:nvPr userDrawn="1"/>
        </p:nvSpPr>
        <p:spPr>
          <a:xfrm>
            <a:off x="112713" y="523875"/>
            <a:ext cx="9144000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xmlns="" id="{94A8474C-18CD-4A09-B192-693AFFE46CCB}"/>
              </a:ext>
            </a:extLst>
          </p:cNvPr>
          <p:cNvSpPr/>
          <p:nvPr userDrawn="1"/>
        </p:nvSpPr>
        <p:spPr>
          <a:xfrm>
            <a:off x="0" y="546100"/>
            <a:ext cx="9144000" cy="115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8100955C-FA43-43A8-B61F-E9A3ED465A84}"/>
              </a:ext>
            </a:extLst>
          </p:cNvPr>
          <p:cNvSpPr/>
          <p:nvPr userDrawn="1"/>
        </p:nvSpPr>
        <p:spPr>
          <a:xfrm>
            <a:off x="0" y="798513"/>
            <a:ext cx="9144000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114F63DF-2D36-47EC-8A54-74BCF35E3F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>
            <a:off x="113320" y="86523"/>
            <a:ext cx="1143981" cy="1035843"/>
          </a:xfrm>
          <a:prstGeom prst="ellipse">
            <a:avLst/>
          </a:prstGeom>
          <a:ln w="3175" cap="rnd">
            <a:solidFill>
              <a:srgbClr val="F8F8F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BCA00C56-7D4D-4D33-B1D4-CC809E046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4B4D4-90D6-452E-A6D7-957623495A9C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3E9FAEFC-3B28-4DA6-9D03-1628FDCD4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C5C78D63-D8DD-4A45-A2BD-98B122BD9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FCA981-92A6-43CE-959F-E4B7C1231486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480819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F143A6-C653-4533-9A6A-6992EF6F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7606D-3796-48EA-9586-EB4FE6C7C7AC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CEEC83-DE59-42AF-B18D-40207CA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FA307C4-5FF7-4E3D-B2A7-F3DB64828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25A0C-36BA-4D44-9CA6-FED8C90548E6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2412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95873B-352E-4128-A8EC-704232333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62A94-1CCC-44C2-A4D3-569C21EBD587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BEE98A-E6F5-4504-8437-53AD405A1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CA4B4EC-992C-4DD3-A0A4-CFDC8BC1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0093F-2736-4FAC-AC33-27F65913896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418136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9">
            <a:extLst>
              <a:ext uri="{FF2B5EF4-FFF2-40B4-BE49-F238E27FC236}">
                <a16:creationId xmlns:a16="http://schemas.microsoft.com/office/drawing/2014/main" xmlns="" id="{3696D790-AE8D-4042-B910-DF307E8A7D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60350" y="6446838"/>
            <a:ext cx="8642350" cy="230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hu-HU" altLang="hu-HU" sz="900" dirty="0" err="1">
                <a:solidFill>
                  <a:srgbClr val="404040"/>
                </a:solidFill>
                <a:latin typeface="Arial" charset="0"/>
                <a:cs typeface="Arial" charset="0"/>
              </a:rPr>
              <a:t>WorkShop</a:t>
            </a:r>
            <a:r>
              <a:rPr lang="hu-HU" altLang="hu-HU" sz="900" dirty="0">
                <a:solidFill>
                  <a:srgbClr val="404040"/>
                </a:solidFill>
                <a:latin typeface="Arial" charset="0"/>
                <a:cs typeface="Arial" charset="0"/>
              </a:rPr>
              <a:t> a 4. Vasúti Csomag bevezetésével kapcsolatban a Magyar vasúti piaci szereplők részére – Budapest, 2020. december 8.</a:t>
            </a:r>
          </a:p>
        </p:txBody>
      </p:sp>
      <p:sp>
        <p:nvSpPr>
          <p:cNvPr id="3" name="Szövegdoboz 10">
            <a:extLst>
              <a:ext uri="{FF2B5EF4-FFF2-40B4-BE49-F238E27FC236}">
                <a16:creationId xmlns:a16="http://schemas.microsoft.com/office/drawing/2014/main" xmlns="" id="{7E42D6B8-B4FB-40D9-A751-DB60ABB05E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80400" y="6446838"/>
            <a:ext cx="622300" cy="230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9B26FCD2-7D0C-4D87-9895-0A82F832F575}" type="slidenum">
              <a:rPr lang="hu-HU" altLang="hu-HU" sz="9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‹#›</a:t>
            </a:fld>
            <a:endParaRPr lang="hu-HU" altLang="hu-HU" sz="90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4848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0">
            <a:extLst>
              <a:ext uri="{FF2B5EF4-FFF2-40B4-BE49-F238E27FC236}">
                <a16:creationId xmlns:a16="http://schemas.microsoft.com/office/drawing/2014/main" xmlns="" id="{4FB714FE-0360-4111-8F3C-53D7A87B38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80400" y="6446838"/>
            <a:ext cx="622300" cy="2301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D994048A-A103-47BD-9316-58979E380F65}" type="slidenum">
              <a:rPr lang="hu-HU" altLang="hu-HU" sz="9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‹#›</a:t>
            </a:fld>
            <a:endParaRPr lang="hu-HU" altLang="hu-HU" sz="90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282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60">
            <a:extLst>
              <a:ext uri="{FF2B5EF4-FFF2-40B4-BE49-F238E27FC236}">
                <a16:creationId xmlns:a16="http://schemas.microsoft.com/office/drawing/2014/main" xmlns="" id="{FE117802-D8C7-4BC3-8F99-CD9A717ACA82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0" y="6356350"/>
            <a:ext cx="9144000" cy="0"/>
          </a:xfrm>
          <a:prstGeom prst="line">
            <a:avLst/>
          </a:prstGeom>
          <a:noFill/>
          <a:ln w="38100" cmpd="dbl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5" name="Szövegdoboz 9">
            <a:extLst>
              <a:ext uri="{FF2B5EF4-FFF2-40B4-BE49-F238E27FC236}">
                <a16:creationId xmlns:a16="http://schemas.microsoft.com/office/drawing/2014/main" xmlns="" id="{EC9E8E8A-7172-4618-82A6-774264FC72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8150" y="6446838"/>
            <a:ext cx="464185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hu-HU" altLang="hu-HU" sz="9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Konferencia neve – Budapest, 2016. szeptember 15.</a:t>
            </a:r>
          </a:p>
        </p:txBody>
      </p:sp>
      <p:sp>
        <p:nvSpPr>
          <p:cNvPr id="6" name="Szövegdoboz 10">
            <a:extLst>
              <a:ext uri="{FF2B5EF4-FFF2-40B4-BE49-F238E27FC236}">
                <a16:creationId xmlns:a16="http://schemas.microsoft.com/office/drawing/2014/main" xmlns="" id="{DC05C7A2-8396-40DF-B526-CD6C609C8B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80400" y="6446838"/>
            <a:ext cx="622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F71BFD2F-38BD-4983-ADCF-0A0066FC4977}" type="slidenum">
              <a:rPr lang="hu-HU" altLang="hu-HU" sz="9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‹#›</a:t>
            </a:fld>
            <a:endParaRPr lang="hu-HU" altLang="hu-HU" sz="90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xmlns="" id="{AC6BA40B-5AC7-497B-8EE1-B8F4A69D5259}"/>
              </a:ext>
            </a:extLst>
          </p:cNvPr>
          <p:cNvSpPr/>
          <p:nvPr userDrawn="1"/>
        </p:nvSpPr>
        <p:spPr>
          <a:xfrm>
            <a:off x="0" y="288925"/>
            <a:ext cx="9144000" cy="115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8" name="Téglalap 7">
            <a:extLst>
              <a:ext uri="{FF2B5EF4-FFF2-40B4-BE49-F238E27FC236}">
                <a16:creationId xmlns:a16="http://schemas.microsoft.com/office/drawing/2014/main" xmlns="" id="{45D1CD1D-5FB9-4EE7-A91F-F596ACA05E60}"/>
              </a:ext>
            </a:extLst>
          </p:cNvPr>
          <p:cNvSpPr/>
          <p:nvPr userDrawn="1"/>
        </p:nvSpPr>
        <p:spPr>
          <a:xfrm>
            <a:off x="112713" y="523875"/>
            <a:ext cx="9144000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xmlns="" id="{F6BCE226-744E-47E3-9DF1-F92C1DD011E4}"/>
              </a:ext>
            </a:extLst>
          </p:cNvPr>
          <p:cNvSpPr/>
          <p:nvPr userDrawn="1"/>
        </p:nvSpPr>
        <p:spPr>
          <a:xfrm>
            <a:off x="0" y="546100"/>
            <a:ext cx="9144000" cy="115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</a:endParaRPr>
          </a:p>
        </p:txBody>
      </p:sp>
      <p:sp>
        <p:nvSpPr>
          <p:cNvPr id="10" name="Téglalap 9">
            <a:extLst>
              <a:ext uri="{FF2B5EF4-FFF2-40B4-BE49-F238E27FC236}">
                <a16:creationId xmlns:a16="http://schemas.microsoft.com/office/drawing/2014/main" xmlns="" id="{65FEE5A5-6F1D-44BA-ABE1-2961E18E090E}"/>
              </a:ext>
            </a:extLst>
          </p:cNvPr>
          <p:cNvSpPr/>
          <p:nvPr userDrawn="1"/>
        </p:nvSpPr>
        <p:spPr>
          <a:xfrm>
            <a:off x="0" y="798513"/>
            <a:ext cx="9144000" cy="114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>
              <a:solidFill>
                <a:prstClr val="white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xmlns="" id="{EC1DA727-2F73-4C50-995F-6E8B339C189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20" y="86523"/>
            <a:ext cx="1143981" cy="1035843"/>
          </a:xfrm>
          <a:prstGeom prst="ellipse">
            <a:avLst/>
          </a:prstGeom>
          <a:ln w="3175" cap="rnd">
            <a:solidFill>
              <a:srgbClr val="F8F8F8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xmlns="" id="{BC0FB6CE-2983-4BA1-B50D-9250CC718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DA1879-5D82-44E9-8FE3-5D8F4FC84ABF}" type="datetimeFigureOut">
              <a:rPr lang="en-US"/>
              <a:pPr>
                <a:defRPr/>
              </a:pPr>
              <a:t>12/6/2020</a:t>
            </a:fld>
            <a:endParaRPr lang="en-US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xmlns="" id="{CDE8AE2F-D2B8-48F7-8797-602CCA8AF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xmlns="" id="{7601ABF4-10C6-412D-ABF3-30D7D1D51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248C1-3785-48D7-9353-04068B8C8753}" type="slidenum">
              <a:rPr lang="en-US" altLang="hu-HU"/>
              <a:pPr/>
              <a:t>‹#›</a:t>
            </a:fld>
            <a:endParaRPr lang="en-US" altLang="hu-HU"/>
          </a:p>
        </p:txBody>
      </p:sp>
    </p:spTree>
    <p:extLst>
      <p:ext uri="{BB962C8B-B14F-4D97-AF65-F5344CB8AC3E}">
        <p14:creationId xmlns:p14="http://schemas.microsoft.com/office/powerpoint/2010/main" val="3738101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269E3B-AFBD-4C84-96DB-BB44B3EEC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8F390-4155-4B12-80B8-095403810370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09EFD6-A1AF-4870-86F4-5BDD75E2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02E9A5-233C-4D62-9D6F-C820888CD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DBA24-21BF-4764-BCEE-20E0BE16CA6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6504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DDFC00-5232-4A77-B716-EA36E6076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5C6C1-672C-40F7-858F-A6FEFACCA724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962A96-CF8C-4F7C-9AD6-1264BC3B5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DCDCBC-5215-4DE9-871A-6D81389E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7E548-48AB-445E-B8E0-DBAE040A4EF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57073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A4AEB860-CBD3-4EAB-96B2-242015FE8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2FD00-EDFA-4696-AC8D-75737EAC70B9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83FFAF8-0347-40D1-A342-C35C3007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6C662CB-EC33-4078-8B02-68BC18D7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53E69B-5BEF-4651-9F3E-72494A894F0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43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36DF5E55-71FE-429E-9534-B0A7CC9E4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79F9E-AF80-4FFE-9940-48658BF22422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9834503-B34C-4F2E-A6E9-EB5E0D799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2C370CBF-D7D6-4C12-8F31-92454E35B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0DE5D5-7B6D-47D5-9AFF-9F654151FC1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52778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C69B3C8C-95DF-46B3-B41A-FE995BB9C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3D89E-8127-46A2-B2FB-78E4D0A20815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B8B7F080-1D98-4B3E-BFE9-27A645924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5BEA0DF-747F-4BBC-980F-818F9CC26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75A85-A65F-4CF7-8FAB-93105756AAE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72641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D08FC9-6112-4BC1-9355-F677BC6F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4F5B6-4046-45C4-A9E8-FD7D149667DB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902D19-44DD-4157-AB58-8DA276A44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F14A0D-091F-4934-BFC4-82AD57776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93E809-743F-485F-941F-D0B12DC5CA1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345565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4C672759-59DE-41E1-A814-D39377008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83DB24-B87B-4329-A66D-D0FD94FBB9A3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C0C308B-4EF8-41C1-91A3-41451554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CC2BDD8D-8CE5-49AA-90D4-778BA9299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2366F-08FC-495F-8749-4F74F0ABFCA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596797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3194CDBD-A5BC-46A6-AB16-9763999D1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6ACD-EE94-4AF2-81B0-8EEAA1128C33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96E3540-EC5D-4F2D-B640-2D498021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53938DB-A14E-4D82-87A7-5894A10B7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C7E329-5F8D-44BD-B11A-0ECA4BF4E2E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182167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F002094-008F-47CF-BE4C-43C7F7481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B3125-4299-4189-8FB6-431A56D6D8FF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2CD83AA-B603-4D42-9CF9-FA534C0D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E969EAF-0E67-4B07-A16F-A4536AC2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6A98C3-9C77-4C9D-8093-DF474DD3077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999561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8D3CD1-CC8D-40F8-BC08-9305BBFA9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19AEC-6A6E-4C39-A0F3-35DA6E0CC441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25E1A54-81C6-47B8-8003-36065424F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12E7E0B-3C78-4CB5-9388-21545EC0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91BBEB-267B-4554-BCDD-B208AC559CC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830521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418472-4C76-4B11-9D53-741BB2D6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61DE0-6AE5-4074-835A-5AD51A3E7E58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3A8610-6281-48D1-B9C7-257D28610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804E676-19D1-4E94-97EB-15895CDC0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A1ED9A-BDC4-416E-AAAD-0BDAD02E2C6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283569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ím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0">
            <a:extLst>
              <a:ext uri="{FF2B5EF4-FFF2-40B4-BE49-F238E27FC236}">
                <a16:creationId xmlns:a16="http://schemas.microsoft.com/office/drawing/2014/main" xmlns="" id="{02D3A63E-3147-48DE-895E-71130A51796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80400" y="6446838"/>
            <a:ext cx="622300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/>
            <a:fld id="{31521160-C2C2-4252-AC5D-3ABA6BAE1BB1}" type="slidenum">
              <a:rPr lang="hu-HU" altLang="hu-HU" sz="9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‹#›</a:t>
            </a:fld>
            <a:endParaRPr lang="hu-HU" altLang="hu-HU" sz="900">
              <a:solidFill>
                <a:srgbClr val="40404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557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13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37849718-71D5-48F7-AFCD-D89950191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D2504A7-78DC-4E13-BA3F-E5909082B0CC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68982DA1-201B-42F9-9770-BAFF1A608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02A7CC1A-B0DF-430B-92FC-F2AE48B20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E4C4C60-03E7-448E-9DE5-399248AC978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362036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5A6C86E3-79B1-489B-B202-18A0CE779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5CD73F8-E435-46B8-ADB4-FD40596A92B4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D1F520F7-466D-4B7A-A60A-3B2D3903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B53270DE-486D-4D24-BF80-686ED73B8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EE51BFAF-8177-43A7-B48A-17DC85AA699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88672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89B2D636-5FF4-48DA-B93E-905AA99E2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D2BDFF7-319C-4563-A618-E1398B100DA4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33497383-4B18-4335-B443-B17E0E815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31CE3BAB-C388-458E-B5AC-C3DB463E3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67C9E6CD-334F-465A-854D-53612CD15FD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2609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06D0D7-0132-443A-9711-25F8FE15B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C1105-82A5-451A-B56A-89F0CA3A858E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14E67C-8B92-46FF-A3F2-3A060FA4F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E8EA57-EEC5-4249-8427-676CFF949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7116A8-5769-4652-93F0-9808EEB2D29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422812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5961F81E-F0FB-4AF3-AD5F-68172B616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09E7689-EE2D-4DDC-B039-F9B2FD8EA2BE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53780DBC-6871-4217-ACDB-6F1D7AC04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2E5CFC8E-379A-4B1E-B368-E55C85001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A83ADAFB-4AAA-402A-8456-6B67AE91495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852560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xmlns="" id="{CC15030E-6B30-493B-8075-2EFC7B435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73021DD-7161-4C65-AE09-2D3698EF2F19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xmlns="" id="{5835BE1B-900E-4960-BFBD-5A5AFB2C4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xmlns="" id="{4C1F6D89-564F-4859-A14A-837C5921F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B56B44C-02FB-4066-AAFD-AC428EE1AA0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070799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xmlns="" id="{6E6D5C35-F718-44CC-BBDF-7BB2871D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717CA6C-A120-4E86-8703-3A8081EC196D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xmlns="" id="{D742A8FF-2AAF-4DDE-AD37-64CA2F608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xmlns="" id="{27A0E4A5-F195-42B2-97BE-BACE6F1F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3BEFBDDE-FFA4-4F01-8C17-AB4C4DF305B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45573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xmlns="" id="{A222ABA7-E335-446E-86C6-5EDC79C2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ACA7406C-B878-4163-89DC-D720E3CCD53C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xmlns="" id="{BF911F70-B5A4-4627-B234-A0ED48B14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xmlns="" id="{406BFF5B-AF19-4541-BD56-62DDFEE59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727C6D40-92C6-4909-85A6-B1362D1F17A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9084932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8D0DABAA-C8E0-429A-8058-238F0CA45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67A986D-A672-4134-B34A-3820DF4B8D53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2F7AB312-717B-4C26-A5B8-373574898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D9E26481-1BC1-47D9-BC24-0575DE63B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DA3A6D99-1C29-4BAF-A709-01F031DD61F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85058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xmlns="" id="{BC06F7C9-4CD2-4DF3-B42E-520B852B6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4F1E0A7D-6DA6-4D25-AF57-B2F5F6F988C3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xmlns="" id="{0A851CA9-D1B7-4E7D-AB6C-019631B1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xmlns="" id="{62D65C41-5DC8-45C5-B0AE-46A761A9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913477AB-1629-4E26-9693-D44BFEDAC12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557763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FCC517BE-D758-4161-83C5-4005765CB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57A7DE5A-74C3-46EF-8C51-B26A14C304A1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3273F7D9-0CE0-40F6-8945-D3A07F6A4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0106F101-99B5-46B8-B426-10A2F3B43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F41E068C-4A5A-492D-ADFE-0D3EB90F2211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19040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4090B08E-3660-4F99-A11D-6D8112FEE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B5E5D0D1-32EA-4366-96D4-009BCA75E729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F9A986DF-52B0-4845-AEC6-08D4B95B9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73FB6C41-7F9D-40B5-9E33-B54D20F6E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fld id="{B407F88C-B7D3-45F5-89AC-67FAD242096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068997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3">
            <a:extLst>
              <a:ext uri="{FF2B5EF4-FFF2-40B4-BE49-F238E27FC236}">
                <a16:creationId xmlns:a16="http://schemas.microsoft.com/office/drawing/2014/main" xmlns="" id="{E2B10EA5-377C-4D05-86E3-984EC800AE7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8175" y="6524625"/>
            <a:ext cx="53276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u-HU" altLang="hu-HU" sz="1000">
                <a:solidFill>
                  <a:srgbClr val="000000"/>
                </a:solidFill>
                <a:latin typeface="Arial" panose="020B0604020202020204" pitchFamily="34" charset="0"/>
              </a:rPr>
              <a:t>Projektnyitó 2019. május 29., MAÚT </a:t>
            </a:r>
          </a:p>
        </p:txBody>
      </p:sp>
    </p:spTree>
    <p:extLst>
      <p:ext uri="{BB962C8B-B14F-4D97-AF65-F5344CB8AC3E}">
        <p14:creationId xmlns:p14="http://schemas.microsoft.com/office/powerpoint/2010/main" val="17990267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324227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ADE21E1-D81C-45CC-AA75-4E742A7B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785C1-A865-4A51-9B19-762AD004C7CD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54C4A8E-1D1E-4A3A-AE44-D5D2E98EF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52D02E3-A099-4618-B7B0-18ACD47EF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2E0202-E638-4DBE-8344-4264B72FC1C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10092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xmlns="" id="{B40D1969-E751-4A26-866B-F3863941E92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908175" y="6524625"/>
            <a:ext cx="53276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hu-HU" altLang="hu-HU" sz="1000">
                <a:solidFill>
                  <a:srgbClr val="000000"/>
                </a:solidFill>
                <a:latin typeface="Arial" panose="020B0604020202020204" pitchFamily="34" charset="0"/>
              </a:rPr>
              <a:t>Projektnyitó 2019. május 29., MAÚT </a:t>
            </a:r>
          </a:p>
        </p:txBody>
      </p:sp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383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D510381-60F0-4BA1-9AD6-CF55DE8B4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28FAC-4BF7-41A3-B4D3-37E2B7736029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0982C87-9E58-404C-9804-DE9EA412A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BF8F5053-1EA8-4D86-B932-7C0E8979B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07C48F-690D-473F-81DB-B72F8B0403CD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0430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771C8E7A-6118-4E5F-A174-551027EC0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99C08-BE50-4ECC-B2D1-211AFBF7D3F5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FAA45B37-CBC4-4724-91C9-62DF4B9C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9D43E0C-EAEB-4EDF-93F8-3DF7F57F5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82EAB-28E4-4687-9633-8A98A7D07BE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04075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98A5B0E1-42C5-4A92-A72A-AD4F9F226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B4F87-DB18-4CE5-BDBF-3962320DCCFC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1DDACB04-0C64-478F-A2BC-4C2F8F2F1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F4626974-A546-467E-B777-59EC53A5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B0752E-CCF6-402C-BF7B-80A97A3EF453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69435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7923FF3-6965-49C6-BD98-3AD6E1062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A5A11-D8BE-4589-896C-A93F7BD6FAF4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215BE66-DD7D-40D6-BA12-700E3723A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0AF6E0F-5D5A-4C03-8D43-130C3A72E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30F13-5E6B-4DB4-8370-AD6F81A771CF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4867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7EC6AA4-9AAF-41CD-990B-D6B82CF07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ECACB-F27F-4DBA-AB05-AE29A6A6AAA0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02964E3-0177-4907-8D5E-0AAD2B577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79783F6-741C-41EE-A9AC-2244AE574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D7C9DB-348B-4808-91E5-D8C5DDFB091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21671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.jpe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9B588A79-C18B-46C8-B56A-492170AF24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B2566E37-D208-4C47-BB0E-46D607020DB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A852008-EB8B-4036-B056-F394970870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86F5E8C-2CDC-4564-B1F4-9CA682844C37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7FE59C-4C42-40A0-AFB8-18894BC21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D22E571-668F-4972-89D6-8B13DDE6D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8B18FB8-EA88-48A8-B90D-A3CFB0AAA08B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0" r:id="rId1"/>
    <p:sldLayoutId id="2147484209" r:id="rId2"/>
    <p:sldLayoutId id="2147484210" r:id="rId3"/>
    <p:sldLayoutId id="2147484211" r:id="rId4"/>
    <p:sldLayoutId id="2147484212" r:id="rId5"/>
    <p:sldLayoutId id="2147484213" r:id="rId6"/>
    <p:sldLayoutId id="2147484214" r:id="rId7"/>
    <p:sldLayoutId id="2147484215" r:id="rId8"/>
    <p:sldLayoutId id="2147484216" r:id="rId9"/>
    <p:sldLayoutId id="2147484217" r:id="rId10"/>
    <p:sldLayoutId id="2147484218" r:id="rId11"/>
    <p:sldLayoutId id="2147484231" r:id="rId12"/>
    <p:sldLayoutId id="2147484232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ACE6CACF-CEBD-43DF-AC5C-9DBAE52676B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  <a:endParaRPr lang="en-US" altLang="hu-HU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68A5839C-3646-43B1-8A55-DCD83F5A1C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366F674-D5A0-435B-9EF4-83D4601866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fld id="{3F643937-54D2-4992-8767-C2B641AFF75B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283090-99EC-4A27-8C52-72EDDFCEB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3FEAE6-5CCF-4EC4-9306-45BB539B63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8734BA2-FBFE-4505-B323-01F5191F3819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3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34" r:id="rId12"/>
    <p:sldLayoutId id="2147484235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Cím helye 1">
            <a:extLst>
              <a:ext uri="{FF2B5EF4-FFF2-40B4-BE49-F238E27FC236}">
                <a16:creationId xmlns:a16="http://schemas.microsoft.com/office/drawing/2014/main" xmlns="" id="{FF7ACF4A-C854-47BA-A632-49446B7FB31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3075" name="Szöveg helye 2">
            <a:extLst>
              <a:ext uri="{FF2B5EF4-FFF2-40B4-BE49-F238E27FC236}">
                <a16:creationId xmlns:a16="http://schemas.microsoft.com/office/drawing/2014/main" xmlns="" id="{6B8E94C3-D9FE-4B5B-A83F-A657D4A2A8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xmlns="" id="{50CF080F-6667-41CB-9F1E-690E60D3C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6DB493-4449-4A73-8B79-572CF06469B2}" type="datetimeFigureOut">
              <a:rPr lang="hu-HU"/>
              <a:pPr>
                <a:defRPr/>
              </a:pPr>
              <a:t>2020. 12. 06.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xmlns="" id="{2CF17CA0-4E88-4DE2-AEB7-D710B7BF03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xmlns="" id="{55138CF1-758D-41CD-A351-88D04E456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BF73AADE-5281-4639-97A6-1CFDBED788B9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PlaceHolder 1">
            <a:extLst>
              <a:ext uri="{FF2B5EF4-FFF2-40B4-BE49-F238E27FC236}">
                <a16:creationId xmlns:a16="http://schemas.microsoft.com/office/drawing/2014/main" xmlns="" id="{B8E6935F-3999-4830-8BDC-E01F2C856FC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Címszöveg formátumának szerkesztése</a:t>
            </a:r>
          </a:p>
        </p:txBody>
      </p:sp>
      <p:sp>
        <p:nvSpPr>
          <p:cNvPr id="3" name="PlaceHolder 2">
            <a:extLst>
              <a:ext uri="{FF2B5EF4-FFF2-40B4-BE49-F238E27FC236}">
                <a16:creationId xmlns:a16="http://schemas.microsoft.com/office/drawing/2014/main" xmlns="" id="{598CA8B0-3EF4-4F91-8090-63698E3D50C0}"/>
              </a:ext>
            </a:extLst>
          </p:cNvPr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hu-HU"/>
              <a:t>Vázlatszöveg formátumának szerkesztése</a:t>
            </a:r>
            <a:endParaRPr/>
          </a:p>
          <a:p>
            <a:pPr lvl="1"/>
            <a:r>
              <a:rPr lang="hu-HU"/>
              <a:t>Második vázlatszint</a:t>
            </a:r>
            <a:endParaRPr/>
          </a:p>
          <a:p>
            <a:pPr lvl="2"/>
            <a:r>
              <a:rPr lang="hu-HU"/>
              <a:t>Harmadik vázlatszint</a:t>
            </a:r>
            <a:endParaRPr/>
          </a:p>
          <a:p>
            <a:pPr lvl="3"/>
            <a:r>
              <a:rPr lang="hu-HU"/>
              <a:t>Negyedik vázlatszint</a:t>
            </a:r>
            <a:endParaRPr/>
          </a:p>
          <a:p>
            <a:pPr lvl="4"/>
            <a:r>
              <a:rPr lang="hu-HU"/>
              <a:t>Ötödik vázlatszint</a:t>
            </a:r>
            <a:endParaRPr/>
          </a:p>
          <a:p>
            <a:pPr lvl="5"/>
            <a:r>
              <a:rPr lang="hu-HU"/>
              <a:t>Hatodik vázlatszint</a:t>
            </a:r>
            <a:endParaRPr/>
          </a:p>
          <a:p>
            <a:pPr lvl="6"/>
            <a:r>
              <a:rPr lang="hu-HU"/>
              <a:t>Hetedik vázlatszint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7" r:id="rId1"/>
    <p:sldLayoutId id="2147484229" r:id="rId2"/>
    <p:sldLayoutId id="2147484248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anose="020B060402020202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anose="020B0604020202020204" pitchFamily="34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>
            <a:extLst>
              <a:ext uri="{FF2B5EF4-FFF2-40B4-BE49-F238E27FC236}">
                <a16:creationId xmlns:a16="http://schemas.microsoft.com/office/drawing/2014/main" xmlns="" id="{DC1D3AE2-BE47-4B5A-B8A9-4A7589FFF1DC}"/>
              </a:ext>
            </a:extLst>
          </p:cNvPr>
          <p:cNvSpPr txBox="1">
            <a:spLocks/>
          </p:cNvSpPr>
          <p:nvPr/>
        </p:nvSpPr>
        <p:spPr bwMode="auto">
          <a:xfrm>
            <a:off x="266700" y="2386013"/>
            <a:ext cx="861853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3600" b="1">
                <a:solidFill>
                  <a:srgbClr val="595959"/>
                </a:solidFill>
                <a:latin typeface="Verdana" panose="020B0604030504040204" pitchFamily="34" charset="0"/>
              </a:rPr>
              <a:t>A vasúti műszaki szabályozás megújítása</a:t>
            </a:r>
            <a:endParaRPr lang="hu-HU" altLang="hu-HU" sz="2400" b="1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xmlns="" id="{6F6F9D8D-884D-4EED-A3AB-F1FC8A7E0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300" y="4487863"/>
            <a:ext cx="6858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hu-HU" altLang="hu-HU" sz="1200"/>
              <a:t> </a:t>
            </a:r>
            <a:r>
              <a:rPr lang="hu-HU" altLang="hu-HU" sz="2000" b="1">
                <a:latin typeface="Verdana" panose="020B0604030504040204" pitchFamily="34" charset="0"/>
              </a:rPr>
              <a:t>Nyiri Szabolcs</a:t>
            </a:r>
            <a:endParaRPr lang="hu-HU" altLang="hu-HU" sz="2000"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hu-HU" altLang="hu-HU" sz="1600" b="1" i="1">
                <a:latin typeface="Verdana" panose="020B0604030504040204" pitchFamily="34" charset="0"/>
              </a:rPr>
              <a:t>MAÚT Magyar Út- és Vasútügyi Társaság</a:t>
            </a:r>
          </a:p>
          <a:p>
            <a:pPr algn="ctr" eaLnBrk="1" hangingPunct="1"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hu-HU" altLang="hu-HU" sz="1600">
                <a:latin typeface="Verdana" panose="020B0604030504040204" pitchFamily="34" charset="0"/>
              </a:rPr>
              <a:t>elnök</a:t>
            </a:r>
            <a:endParaRPr lang="hu-HU" altLang="hu-HU" sz="1600" b="1">
              <a:latin typeface="Verdana" panose="020B0604030504040204" pitchFamily="34" charset="0"/>
            </a:endParaRP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xmlns="" id="{33F3DC9E-DE8A-4CDE-9A6E-AB7B2C79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160" y="3856"/>
            <a:ext cx="2397125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E13298B9-3F24-48B7-B2E5-CD3F6BF2A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673" y="1102455"/>
            <a:ext cx="8770979" cy="51706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500" b="1">
              <a:latin typeface="Verdana" panose="020B0604030504040204" pitchFamily="34" charset="0"/>
            </a:endParaRPr>
          </a:p>
          <a:p>
            <a:pPr marL="35560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sz="1500" dirty="0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2019.09.26. A potenciális nemzeti szabályok listájának összeállítása az egyes alrendszerekre. </a:t>
            </a:r>
            <a:endParaRPr lang="en-US" sz="1500">
              <a:latin typeface="Verdana"/>
              <a:ea typeface="Verdana"/>
              <a:cs typeface="Calibri"/>
            </a:endParaRPr>
          </a:p>
          <a:p>
            <a:pPr marL="355600"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sz="1500" dirty="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2019.12.04. Konzultáció az Európai vasútügynökség (ERA) központjában, </a:t>
            </a:r>
            <a:r>
              <a:rPr lang="hu-HU" sz="1500" dirty="0" err="1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Valenciennesben</a:t>
            </a:r>
            <a:r>
              <a:rPr lang="hu-HU" sz="1500" dirty="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.</a:t>
            </a:r>
            <a:endParaRPr lang="en-US" sz="1500">
              <a:solidFill>
                <a:srgbClr val="000000"/>
              </a:solidFill>
              <a:latin typeface="Verdana"/>
              <a:ea typeface="Verdana"/>
              <a:cs typeface="Calibri"/>
            </a:endParaRPr>
          </a:p>
          <a:p>
            <a:pPr marL="35560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sz="1500" dirty="0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2020.01.08. Elkészülnek a technika mai színvonalához és a szakmai elvárásokhoz alkalmazkodó nagyvasúti szabályozási dokumentumok tervezetei és a javasolt nemzeti szabályok, indoklásaikkal együtt. </a:t>
            </a:r>
            <a:endParaRPr lang="en-US" sz="1500">
              <a:latin typeface="Verdana"/>
              <a:ea typeface="Verdana"/>
              <a:cs typeface="Calibri"/>
            </a:endParaRPr>
          </a:p>
          <a:p>
            <a:pPr marL="35560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sz="1500" dirty="0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2020.03.18. Elkészülnek az ellátandó egyéb feladatokkal kapcsolatos anyagok </a:t>
            </a:r>
            <a:r>
              <a:rPr lang="hu-HU" sz="1500" dirty="0">
                <a:latin typeface="Verdana"/>
                <a:ea typeface="Verdana"/>
                <a:cs typeface="Arial"/>
              </a:rPr>
              <a:t>(pl. az OVSZ II. kötet kiadásáról szól KHVM rendelet módosításának tervezete, a vasút-villamos (</a:t>
            </a:r>
            <a:r>
              <a:rPr lang="hu-HU" sz="1500" dirty="0" err="1">
                <a:latin typeface="Verdana"/>
                <a:ea typeface="Verdana"/>
                <a:cs typeface="Arial"/>
              </a:rPr>
              <a:t>tramtrain</a:t>
            </a:r>
            <a:r>
              <a:rPr lang="hu-HU" sz="1500" dirty="0">
                <a:latin typeface="Verdana"/>
                <a:ea typeface="Verdana"/>
                <a:cs typeface="Arial"/>
              </a:rPr>
              <a:t>) közlekedési módra és a keskeny nyomközű vasutakra vonatkozó koncepció, a megfelelőségértékelés rendszerével kapcsolatos fejezet, a nemzeti biztonsági hatóság szervezetének és feladatellátásának újragondolása munkarész). </a:t>
            </a:r>
            <a:endParaRPr lang="en-US" sz="1500">
              <a:latin typeface="Verdana"/>
              <a:ea typeface="Verdana"/>
              <a:cs typeface="Calibri"/>
            </a:endParaRPr>
          </a:p>
          <a:p>
            <a:pPr marL="35560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sz="1500" dirty="0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2020.06.15. A projekt keretében elkészített jogi és műszaki dokumentumok átadása az Innovációs és Technológiai Minisztérium részére. </a:t>
            </a:r>
            <a:endParaRPr lang="en-US" sz="1500">
              <a:latin typeface="Verdana"/>
              <a:ea typeface="Verdana"/>
              <a:cs typeface="Calibri"/>
            </a:endParaRPr>
          </a:p>
          <a:p>
            <a:pPr marL="35560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hu-HU" sz="1500" dirty="0">
                <a:solidFill>
                  <a:srgbClr val="000000"/>
                </a:solidFill>
                <a:latin typeface="Verdana"/>
                <a:ea typeface="Verdana"/>
                <a:cs typeface="Arial"/>
              </a:rPr>
              <a:t>2021. január 31-ig rendelkezésre állás (a projektben elkészített anyagok és a törvénykezési folyamat összhangjának támogatása, az elkészített szabályozási dokumentumokkal kapcsolatban esetlegesen felmerülő szöveges módosítások elvégzése.)</a:t>
            </a:r>
            <a:endParaRPr lang="en-US" sz="1500">
              <a:latin typeface="Verdana"/>
              <a:ea typeface="Verdana"/>
              <a:cs typeface="Calibri"/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xmlns="" id="{DA8310A4-B7AE-4BE4-9138-5C2396E7D558}"/>
              </a:ext>
            </a:extLst>
          </p:cNvPr>
          <p:cNvSpPr txBox="1">
            <a:spLocks/>
          </p:cNvSpPr>
          <p:nvPr/>
        </p:nvSpPr>
        <p:spPr bwMode="auto">
          <a:xfrm>
            <a:off x="1466850" y="285750"/>
            <a:ext cx="7677150" cy="58261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7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4. A projekt rövid története</a:t>
            </a:r>
          </a:p>
        </p:txBody>
      </p:sp>
    </p:spTree>
    <p:extLst>
      <p:ext uri="{BB962C8B-B14F-4D97-AF65-F5344CB8AC3E}">
        <p14:creationId xmlns:p14="http://schemas.microsoft.com/office/powerpoint/2010/main" val="2558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1">
            <a:extLst>
              <a:ext uri="{FF2B5EF4-FFF2-40B4-BE49-F238E27FC236}">
                <a16:creationId xmlns:a16="http://schemas.microsoft.com/office/drawing/2014/main" xmlns="" id="{DA8310A4-B7AE-4BE4-9138-5C2396E7D558}"/>
              </a:ext>
            </a:extLst>
          </p:cNvPr>
          <p:cNvSpPr txBox="1">
            <a:spLocks/>
          </p:cNvSpPr>
          <p:nvPr/>
        </p:nvSpPr>
        <p:spPr bwMode="auto">
          <a:xfrm>
            <a:off x="1466850" y="285750"/>
            <a:ext cx="7677150" cy="58261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7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A projektszervezet</a:t>
            </a:r>
          </a:p>
        </p:txBody>
      </p:sp>
      <p:pic>
        <p:nvPicPr>
          <p:cNvPr id="2" name="Kép 2">
            <a:extLst>
              <a:ext uri="{FF2B5EF4-FFF2-40B4-BE49-F238E27FC236}">
                <a16:creationId xmlns:a16="http://schemas.microsoft.com/office/drawing/2014/main" xmlns="" id="{CDAF9C98-6237-4D35-A666-EC0756325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49" y="1210615"/>
            <a:ext cx="8308301" cy="495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14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E13298B9-3F24-48B7-B2E5-CD3F6BF2A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558" y="1220021"/>
            <a:ext cx="8366031" cy="427809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500" b="1" dirty="0">
              <a:latin typeface="Verdana" panose="020B0604030504040204" pitchFamily="34" charset="0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1600" dirty="0">
                <a:latin typeface="Verdana"/>
                <a:ea typeface="Verdana"/>
                <a:cs typeface="Arial"/>
              </a:rPr>
              <a:t>Létrehozásának célja a projekt során a projekt működését befolyásoló döntések támogatása és a projekt szakmai és időbeli előrehaladásának folyamatos nyomon követése, ellenőrzése. 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1600" dirty="0">
                <a:latin typeface="Verdana"/>
                <a:ea typeface="Verdana"/>
                <a:cs typeface="Arial"/>
              </a:rPr>
              <a:t>Feladatai: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600" dirty="0">
                <a:latin typeface="Verdana"/>
                <a:ea typeface="Verdana"/>
                <a:cs typeface="Arial"/>
              </a:rPr>
              <a:t>a projekt során a stratégiai döntések (érdemben és időben történő) meghozatalának előkészítése, 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600" dirty="0">
                <a:latin typeface="Verdana"/>
                <a:ea typeface="Verdana"/>
                <a:cs typeface="Arial"/>
              </a:rPr>
              <a:t>döntéselőkészítés a projektet érintő érdemi változtatásokról,  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600" dirty="0">
                <a:latin typeface="Verdana"/>
                <a:ea typeface="Verdana"/>
                <a:cs typeface="Arial"/>
              </a:rPr>
              <a:t>a projekt érdekeinek képviselete, a projekt céljainak támogatása,  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600" dirty="0">
                <a:latin typeface="Verdana"/>
                <a:ea typeface="Verdana"/>
                <a:cs typeface="Arial"/>
              </a:rPr>
              <a:t>a projekt előrehaladásának figyelemmel kísérése, 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marL="285750" indent="-28575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600" dirty="0">
                <a:latin typeface="Verdana"/>
                <a:ea typeface="Verdana"/>
                <a:cs typeface="Arial"/>
              </a:rPr>
              <a:t>a projektmérföldkövek teljesítésének értékelése, a projekt szakaszainak lezárása, befejezésének előzetes jóváhagyása (a projekt zárásáról a Támogató dönt a Projektzáró Dokumentum jóváhagyásával). </a:t>
            </a:r>
            <a:endParaRPr lang="en-US" sz="1600" dirty="0">
              <a:latin typeface="Verdana"/>
              <a:ea typeface="Verdana"/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xmlns="" id="{DA8310A4-B7AE-4BE4-9138-5C2396E7D558}"/>
              </a:ext>
            </a:extLst>
          </p:cNvPr>
          <p:cNvSpPr txBox="1">
            <a:spLocks/>
          </p:cNvSpPr>
          <p:nvPr/>
        </p:nvSpPr>
        <p:spPr bwMode="auto">
          <a:xfrm>
            <a:off x="1466850" y="-1632"/>
            <a:ext cx="7611836" cy="8699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7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Projektirányító Bizottság (PIB)</a:t>
            </a:r>
            <a:endParaRPr lang="hu-HU" sz="2700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49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E13298B9-3F24-48B7-B2E5-CD3F6BF2A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558" y="1220021"/>
            <a:ext cx="8366031" cy="541686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500" dirty="0">
              <a:latin typeface="Verdana" panose="020B0604030504040204" pitchFamily="34" charset="0"/>
              <a:ea typeface="Verdana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1400" dirty="0">
                <a:latin typeface="Verdana"/>
                <a:ea typeface="Verdana"/>
                <a:cs typeface="Arial"/>
              </a:rPr>
              <a:t>Elnök: projektigazgató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1400" dirty="0">
                <a:latin typeface="Verdana"/>
                <a:ea typeface="Verdana"/>
                <a:cs typeface="Arial"/>
              </a:rPr>
              <a:t>Tagjai: 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marL="359410" indent="-17970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400" dirty="0">
                <a:latin typeface="Verdana"/>
                <a:ea typeface="Verdana"/>
                <a:cs typeface="Arial"/>
              </a:rPr>
              <a:t>ITM, közlekedési hatósági ügyekért felelős helyettes államtitkárság felkért képviselője,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marL="359410" indent="-17970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400" dirty="0">
                <a:latin typeface="Verdana"/>
                <a:ea typeface="Verdana"/>
                <a:cs typeface="Arial"/>
              </a:rPr>
              <a:t>ITM, közlekedésért felelős helyettes államtitkárság felkért képviselője,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marL="359410" indent="-17970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400" dirty="0">
                <a:latin typeface="Verdana"/>
                <a:ea typeface="Verdana"/>
                <a:cs typeface="Arial"/>
              </a:rPr>
              <a:t>KTI Nonprofit Kft. felkért képviselője,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marL="359410" indent="-17970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400" dirty="0">
                <a:latin typeface="Verdana"/>
                <a:ea typeface="Verdana"/>
                <a:cs typeface="Arial"/>
              </a:rPr>
              <a:t>MÁV Zrt. felkért képviselői (2 fő)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marL="359410" indent="-17970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400" dirty="0">
                <a:latin typeface="Verdana"/>
                <a:ea typeface="Verdana"/>
                <a:cs typeface="Arial"/>
              </a:rPr>
              <a:t>projektvezető, MAÚT, 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marL="359410" indent="-17970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400" dirty="0">
                <a:latin typeface="Verdana"/>
                <a:ea typeface="Verdana"/>
                <a:cs typeface="Arial"/>
              </a:rPr>
              <a:t>projektvezető-helyettes, MAÚT.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1400" dirty="0">
                <a:latin typeface="Verdana"/>
                <a:ea typeface="Verdana"/>
                <a:cs typeface="Arial"/>
              </a:rPr>
              <a:t>Állandó meghívottak: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marL="359410" indent="-17970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400" dirty="0">
                <a:latin typeface="Verdana"/>
                <a:ea typeface="Verdana"/>
                <a:cs typeface="Arial"/>
              </a:rPr>
              <a:t>Szabó &amp; Szomor Ügyvédi Iroda (jogi szakmai feladat ellátása),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marL="359410" indent="-17970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400" dirty="0">
                <a:latin typeface="Verdana"/>
                <a:ea typeface="Verdana"/>
                <a:cs typeface="Arial"/>
              </a:rPr>
              <a:t>a közbeszerzési eljárás alapján nyertes ajánlattevő képviselője.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hu-HU" sz="1400" dirty="0">
                <a:latin typeface="Verdana"/>
                <a:ea typeface="Verdana"/>
                <a:cs typeface="Arial"/>
              </a:rPr>
              <a:t>Eseti meghívottak: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marL="359410" indent="-179705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hu-HU" sz="1400" dirty="0">
                <a:latin typeface="Verdana"/>
                <a:ea typeface="Verdana"/>
                <a:cs typeface="Arial"/>
              </a:rPr>
              <a:t>a projekt megvalósításába bevont MAÚT alkalmazottak, alvállalkozók, külső szakértők.</a:t>
            </a:r>
            <a:endParaRPr lang="en-US" sz="1400" dirty="0">
              <a:latin typeface="Verdana"/>
              <a:ea typeface="Verdana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hu-HU" sz="1400" dirty="0">
              <a:latin typeface="Verdana"/>
              <a:ea typeface="Verdana"/>
              <a:cs typeface="Arial"/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xmlns="" id="{DA8310A4-B7AE-4BE4-9138-5C2396E7D558}"/>
              </a:ext>
            </a:extLst>
          </p:cNvPr>
          <p:cNvSpPr txBox="1">
            <a:spLocks/>
          </p:cNvSpPr>
          <p:nvPr/>
        </p:nvSpPr>
        <p:spPr bwMode="auto">
          <a:xfrm>
            <a:off x="1466850" y="-1632"/>
            <a:ext cx="7611836" cy="8699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70000"/>
              </a:lnSpc>
              <a:defRPr/>
            </a:pPr>
            <a:r>
              <a:rPr lang="hu-HU" sz="27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Projektirányító Bizottság (PIB)</a:t>
            </a:r>
            <a:endParaRPr lang="hu-HU" sz="27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969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E13298B9-3F24-48B7-B2E5-CD3F6BF2A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95" y="1011015"/>
            <a:ext cx="8366031" cy="57831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500" dirty="0">
              <a:latin typeface="Verdana" panose="020B0604030504040204" pitchFamily="34" charset="0"/>
              <a:ea typeface="Verdana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1600" dirty="0">
              <a:latin typeface="Verdana"/>
              <a:ea typeface="Verdana"/>
              <a:cs typeface="Calibri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hu-HU" sz="1600" dirty="0">
                <a:latin typeface="Verdana"/>
                <a:ea typeface="Verdana"/>
                <a:cs typeface="Arial"/>
              </a:rPr>
              <a:t>Az MSZB feladatai: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marL="625475" indent="-28575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u-HU" sz="1600" dirty="0">
                <a:latin typeface="Verdana"/>
                <a:ea typeface="Verdana"/>
                <a:cs typeface="Arial"/>
              </a:rPr>
              <a:t>Előkészítő munka végzése a hatályos szabályozási dokumentumok alapján, az alábbiak figyelembevételével: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marL="981075" indent="-28575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hu-HU" sz="1600" dirty="0">
                <a:latin typeface="Verdana"/>
                <a:ea typeface="Verdana"/>
                <a:cs typeface="Arial"/>
              </a:rPr>
              <a:t>a jogszabályi szintű és nem jogszabályi szintű szabályozást igénylő szabályozási területek beazonosítása és szétválasztása,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marL="981075" indent="-28575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hu-HU" sz="1600" dirty="0">
                <a:latin typeface="Verdana"/>
                <a:ea typeface="Verdana"/>
                <a:cs typeface="Arial"/>
              </a:rPr>
              <a:t>a TSI-</a:t>
            </a:r>
            <a:r>
              <a:rPr lang="hu-HU" sz="1600" dirty="0" err="1">
                <a:latin typeface="Verdana"/>
                <a:ea typeface="Verdana"/>
                <a:cs typeface="Arial"/>
              </a:rPr>
              <a:t>kben</a:t>
            </a:r>
            <a:r>
              <a:rPr lang="hu-HU" sz="1600" dirty="0">
                <a:latin typeface="Verdana"/>
                <a:ea typeface="Verdana"/>
                <a:cs typeface="Arial"/>
              </a:rPr>
              <a:t> foglaltakkal ellentétes hazai szabályok kiszűrése, a TSI-</a:t>
            </a:r>
            <a:r>
              <a:rPr lang="hu-HU" sz="1600" dirty="0" err="1">
                <a:latin typeface="Verdana"/>
                <a:ea typeface="Verdana"/>
                <a:cs typeface="Arial"/>
              </a:rPr>
              <a:t>kben</a:t>
            </a:r>
            <a:r>
              <a:rPr lang="hu-HU" sz="1600" dirty="0">
                <a:latin typeface="Verdana"/>
                <a:ea typeface="Verdana"/>
                <a:cs typeface="Arial"/>
              </a:rPr>
              <a:t> nyitott vagy nem szabályozott szabályok körének megállapítása,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marL="981075" indent="-28575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hu-HU" sz="1600" dirty="0">
                <a:latin typeface="Verdana"/>
                <a:ea typeface="Verdana"/>
                <a:cs typeface="Arial"/>
              </a:rPr>
              <a:t>a hazai jogszabályi szintű műszaki szabályok (pl. OVSZ) egyéb hiányosságainak feltárása,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marL="981075" indent="-28575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hu-HU" sz="1600" dirty="0">
                <a:latin typeface="Verdana"/>
                <a:ea typeface="Verdana"/>
                <a:cs typeface="Arial"/>
              </a:rPr>
              <a:t>az Unió számára bejelentésre kerülő nemzeti szabályok körének meghatározása, 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marL="981075" indent="-285750" algn="just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q"/>
            </a:pPr>
            <a:r>
              <a:rPr lang="hu-HU" sz="1600" dirty="0">
                <a:latin typeface="Verdana"/>
                <a:ea typeface="Verdana"/>
                <a:cs typeface="Arial"/>
              </a:rPr>
              <a:t>az egyéb szintű szabályozás ellentmondásainak megállapítása (pl. nemzeti és a vállalati szabályozási szint különválasztása).</a:t>
            </a:r>
            <a:endParaRPr lang="en-US" sz="1600" dirty="0">
              <a:latin typeface="Verdana"/>
              <a:ea typeface="Verdana"/>
              <a:cs typeface="Calibri"/>
            </a:endParaRPr>
          </a:p>
          <a:p>
            <a:pPr marL="625475" indent="-285750" algn="just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u-HU" sz="1600" dirty="0">
                <a:latin typeface="Verdana"/>
                <a:ea typeface="Verdana"/>
                <a:cs typeface="Arial"/>
              </a:rPr>
              <a:t>A munka megvalósítása során szakmai konzultációs feladatok ellátása.</a:t>
            </a:r>
            <a:endParaRPr lang="en-US" sz="1600" dirty="0">
              <a:latin typeface="Verdana"/>
              <a:ea typeface="Verdana"/>
              <a:cs typeface="Arial"/>
            </a:endParaRPr>
          </a:p>
          <a:p>
            <a:pPr marL="625475" indent="-285750" algn="just">
              <a:lnSpc>
                <a:spcPct val="120000"/>
              </a:lnSpc>
              <a:spcBef>
                <a:spcPts val="600"/>
              </a:spcBef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hu-HU" sz="1600" dirty="0">
                <a:latin typeface="Verdana"/>
                <a:ea typeface="Verdana"/>
                <a:cs typeface="Arial"/>
              </a:rPr>
              <a:t>Az elkészült anyagok szakmai ellenőrzése és véleményezése.</a:t>
            </a:r>
            <a:endParaRPr lang="en-US" sz="1600" b="1" dirty="0">
              <a:latin typeface="Verdana"/>
              <a:ea typeface="Verdana"/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hu-HU" sz="1400" dirty="0">
              <a:latin typeface="Verdana"/>
              <a:ea typeface="Verdana"/>
              <a:cs typeface="Arial"/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xmlns="" id="{DA8310A4-B7AE-4BE4-9138-5C2396E7D558}"/>
              </a:ext>
            </a:extLst>
          </p:cNvPr>
          <p:cNvSpPr txBox="1">
            <a:spLocks/>
          </p:cNvSpPr>
          <p:nvPr/>
        </p:nvSpPr>
        <p:spPr bwMode="auto">
          <a:xfrm>
            <a:off x="1868631" y="167425"/>
            <a:ext cx="7210055" cy="700938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6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Műszaki Szakértői Bizottság (MSZB)</a:t>
            </a:r>
            <a:endParaRPr lang="hu-HU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0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xmlns="" id="{B394B388-2A3D-4A53-8359-A59E3513B3A0}"/>
              </a:ext>
            </a:extLst>
          </p:cNvPr>
          <p:cNvSpPr txBox="1">
            <a:spLocks/>
          </p:cNvSpPr>
          <p:nvPr/>
        </p:nvSpPr>
        <p:spPr>
          <a:xfrm>
            <a:off x="468313" y="1275308"/>
            <a:ext cx="8228012" cy="498579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kern="0" dirty="0">
              <a:latin typeface="Verdana"/>
              <a:ea typeface="Verdana"/>
            </a:endParaRPr>
          </a:p>
          <a:p>
            <a:pPr marL="0" indent="0" algn="just" eaLnBrk="1" fontAlgn="auto" hangingPunct="1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hu-HU" sz="1600" kern="0" dirty="0">
                <a:latin typeface="Verdana"/>
                <a:ea typeface="Verdana"/>
              </a:rPr>
              <a:t>Az MSZB tagjai:</a:t>
            </a:r>
            <a:endParaRPr lang="hu-HU" sz="1600" kern="0" dirty="0">
              <a:latin typeface="Verdana"/>
              <a:ea typeface="Verdana"/>
              <a:cs typeface="Calibri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hu-HU" sz="1600" kern="0" dirty="0">
                <a:latin typeface="Verdana"/>
                <a:ea typeface="Verdana"/>
              </a:rPr>
              <a:t>    a szakterület elismert, a projekt keretében felkért, megbízott szakértői.</a:t>
            </a:r>
            <a:endParaRPr lang="hu-HU" sz="1600" kern="0" dirty="0">
              <a:latin typeface="Verdana"/>
              <a:ea typeface="Verdana"/>
              <a:cs typeface="Calibri"/>
            </a:endParaRPr>
          </a:p>
          <a:p>
            <a:pPr marL="369570" indent="0" eaLnBrk="1" fontAlgn="t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hu-HU" sz="1600" i="1" kern="0" dirty="0">
                <a:latin typeface="Verdana"/>
                <a:ea typeface="Verdana"/>
              </a:rPr>
              <a:t>Szakterület                                            Szakértők</a:t>
            </a:r>
            <a:endParaRPr lang="hu-HU" sz="1600" i="1" kern="0" dirty="0">
              <a:latin typeface="Verdana"/>
              <a:ea typeface="Verdana"/>
              <a:cs typeface="Calibri"/>
            </a:endParaRPr>
          </a:p>
          <a:p>
            <a:pPr marL="277495" indent="0" eaLnBrk="1" fontAlgn="t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hu-HU" sz="1600" kern="0" dirty="0">
                <a:latin typeface="Verdana"/>
                <a:ea typeface="Verdana"/>
              </a:rPr>
              <a:t>Infrastruktúra</a:t>
            </a:r>
            <a:endParaRPr lang="hu-HU" sz="1600" kern="0" dirty="0">
              <a:latin typeface="Verdana"/>
              <a:ea typeface="Verdana"/>
              <a:cs typeface="Calibri"/>
            </a:endParaRPr>
          </a:p>
          <a:p>
            <a:pPr marL="277495" indent="0" eaLnBrk="1" fontAlgn="t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hu-HU" sz="1600" kern="0" dirty="0">
                <a:latin typeface="Verdana"/>
                <a:ea typeface="Verdana"/>
              </a:rPr>
              <a:t>Energiaellátás</a:t>
            </a:r>
            <a:endParaRPr lang="hu-HU" sz="1600" kern="0" dirty="0">
              <a:latin typeface="Verdana"/>
              <a:ea typeface="Verdana"/>
              <a:cs typeface="Calibri"/>
            </a:endParaRPr>
          </a:p>
          <a:p>
            <a:pPr marL="277495" indent="0" eaLnBrk="1" fontAlgn="t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hu-HU" sz="1600" kern="0" dirty="0">
                <a:latin typeface="Verdana"/>
                <a:ea typeface="Verdana"/>
              </a:rPr>
              <a:t>Jelző- és biztosítóberendezések                MÁV Zrt. munkatársak</a:t>
            </a:r>
            <a:endParaRPr lang="hu-HU" sz="1600" kern="0" dirty="0">
              <a:latin typeface="Verdana"/>
              <a:ea typeface="Verdana"/>
              <a:cs typeface="Calibri"/>
            </a:endParaRPr>
          </a:p>
          <a:p>
            <a:pPr marL="277495" indent="0" eaLnBrk="1" fontAlgn="t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hu-HU" sz="1600" kern="0" dirty="0">
                <a:latin typeface="Verdana"/>
                <a:ea typeface="Verdana"/>
              </a:rPr>
              <a:t>Forgalom</a:t>
            </a:r>
            <a:endParaRPr lang="hu-HU" sz="1600" kern="0" dirty="0">
              <a:latin typeface="Verdana"/>
              <a:ea typeface="Verdana"/>
              <a:cs typeface="Calibri"/>
            </a:endParaRPr>
          </a:p>
          <a:p>
            <a:pPr marL="277495" indent="0" eaLnBrk="1" fontAlgn="t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hu-HU" sz="1600" kern="0" dirty="0">
                <a:latin typeface="Verdana"/>
                <a:ea typeface="Verdana"/>
              </a:rPr>
              <a:t>PRM</a:t>
            </a:r>
            <a:endParaRPr lang="hu-HU" sz="1600" kern="0" dirty="0">
              <a:latin typeface="Verdana"/>
              <a:ea typeface="Verdana"/>
              <a:cs typeface="Calibri"/>
            </a:endParaRPr>
          </a:p>
          <a:p>
            <a:pPr marL="277495" indent="0" eaLnBrk="1" fontAlgn="t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hu-HU" sz="1600" kern="0" dirty="0">
                <a:latin typeface="Verdana"/>
                <a:ea typeface="Verdana"/>
              </a:rPr>
              <a:t>Zaj- és rezgés</a:t>
            </a:r>
            <a:endParaRPr lang="hu-HU" sz="1600" kern="0" dirty="0">
              <a:latin typeface="Verdana"/>
              <a:ea typeface="Verdana"/>
              <a:cs typeface="Calibri"/>
            </a:endParaRPr>
          </a:p>
          <a:p>
            <a:pPr marL="277495" indent="0" eaLnBrk="1" fontAlgn="t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hu-HU" sz="1600" kern="0" dirty="0">
                <a:latin typeface="Verdana"/>
                <a:ea typeface="Verdana"/>
              </a:rPr>
              <a:t>Járművek</a:t>
            </a:r>
            <a:endParaRPr lang="hu-HU" sz="1600" kern="0" dirty="0">
              <a:latin typeface="Verdana"/>
              <a:ea typeface="Verdana"/>
              <a:cs typeface="Calibri"/>
            </a:endParaRPr>
          </a:p>
          <a:p>
            <a:pPr marL="277495" indent="0" eaLnBrk="1" fontAlgn="t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hu-HU" sz="1600" kern="0" dirty="0">
                <a:latin typeface="Verdana"/>
                <a:ea typeface="Verdana"/>
              </a:rPr>
              <a:t>Telematika</a:t>
            </a:r>
            <a:endParaRPr lang="hu-HU" sz="1600" kern="0" dirty="0">
              <a:latin typeface="Verdana"/>
              <a:ea typeface="Verdana"/>
              <a:cs typeface="Calibri"/>
            </a:endParaRPr>
          </a:p>
          <a:p>
            <a:pPr algn="just" eaLnBrk="1" fontAlgn="auto" hangingPunct="1">
              <a:spcBef>
                <a:spcPts val="600"/>
              </a:spcBef>
              <a:spcAft>
                <a:spcPts val="600"/>
              </a:spcAft>
              <a:defRPr/>
            </a:pPr>
            <a:endParaRPr lang="hu-HU" sz="18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xmlns="" id="{5608D328-28A0-496F-A855-09AAA88F49EC}"/>
              </a:ext>
            </a:extLst>
          </p:cNvPr>
          <p:cNvSpPr txBox="1">
            <a:spLocks/>
          </p:cNvSpPr>
          <p:nvPr/>
        </p:nvSpPr>
        <p:spPr bwMode="auto">
          <a:xfrm>
            <a:off x="1868631" y="-1632"/>
            <a:ext cx="7210055" cy="8699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6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Műszaki Szakértői Bizottság (MSZB)</a:t>
            </a:r>
            <a:endParaRPr lang="hu-HU" sz="2400" dirty="0"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9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xmlns="" id="{64ECAA4B-9A3D-408C-8645-11F8A8412449}"/>
              </a:ext>
            </a:extLst>
          </p:cNvPr>
          <p:cNvSpPr txBox="1">
            <a:spLocks/>
          </p:cNvSpPr>
          <p:nvPr/>
        </p:nvSpPr>
        <p:spPr bwMode="auto">
          <a:xfrm>
            <a:off x="2021982" y="180304"/>
            <a:ext cx="7122017" cy="958515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 fontScale="92500" lnSpcReduction="20000"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hu-HU" altLang="hu-HU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IKOP-2.1.0-15-2018-00047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hu-HU" altLang="hu-HU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Projekt számokban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xmlns="" id="{68911171-4813-4D49-9883-6F57369C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2324" y="1812147"/>
            <a:ext cx="6797427" cy="323370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tabLst>
                <a:tab pos="4121150" algn="l"/>
              </a:tabLst>
            </a:pPr>
            <a:r>
              <a:rPr lang="hu-HU" sz="1800" dirty="0"/>
              <a:t>   Előírás vizsgálati lapok 	929 db</a:t>
            </a:r>
          </a:p>
          <a:p>
            <a:pPr>
              <a:tabLst>
                <a:tab pos="4121150" algn="l"/>
              </a:tabLst>
            </a:pPr>
            <a:r>
              <a:rPr lang="hu-HU" sz="1800" dirty="0"/>
              <a:t>   Nemzeti szabályok listája: 	27 oldal</a:t>
            </a:r>
          </a:p>
          <a:p>
            <a:pPr>
              <a:tabLst>
                <a:tab pos="4121150" algn="l"/>
              </a:tabLst>
            </a:pPr>
            <a:r>
              <a:rPr lang="hu-HU" sz="1800" dirty="0"/>
              <a:t>   Nemzeti szabály tervezetek 	95 oldal szöveg + </a:t>
            </a:r>
          </a:p>
          <a:p>
            <a:pPr>
              <a:spcBef>
                <a:spcPts val="0"/>
              </a:spcBef>
              <a:buNone/>
              <a:tabLst>
                <a:tab pos="4121150" algn="l"/>
              </a:tabLst>
            </a:pPr>
            <a:r>
              <a:rPr lang="hu-HU" sz="1800" dirty="0"/>
              <a:t>	4 db Excel táblázat</a:t>
            </a:r>
          </a:p>
          <a:p>
            <a:pPr>
              <a:tabLst>
                <a:tab pos="4121150" algn="l"/>
              </a:tabLst>
            </a:pPr>
            <a:r>
              <a:rPr lang="hu-HU" sz="1800" dirty="0"/>
              <a:t>   152 db technológiai leírás  	1300 oldal (becsült)</a:t>
            </a:r>
          </a:p>
          <a:p>
            <a:pPr>
              <a:tabLst>
                <a:tab pos="4121150" algn="l"/>
              </a:tabLst>
            </a:pPr>
            <a:r>
              <a:rPr lang="hu-HU" sz="1800" b="1" dirty="0"/>
              <a:t>   6 db rendeletmódosítás 	40 oldal</a:t>
            </a:r>
          </a:p>
          <a:p>
            <a:pPr>
              <a:tabLst>
                <a:tab pos="4121150" algn="l"/>
              </a:tabLst>
            </a:pPr>
            <a:r>
              <a:rPr lang="hu-HU" sz="1800" b="1" dirty="0"/>
              <a:t>   13 db VME 	560 oldal </a:t>
            </a:r>
          </a:p>
          <a:p>
            <a:pPr>
              <a:tabLst>
                <a:tab pos="4121150" algn="l"/>
              </a:tabLst>
            </a:pPr>
            <a:r>
              <a:rPr lang="hu-HU" sz="1800" b="1" dirty="0"/>
              <a:t>   OVSZ II. módosító javaslat 	44 oldal</a:t>
            </a:r>
          </a:p>
          <a:p>
            <a:pPr>
              <a:tabLst>
                <a:tab pos="4121150" algn="l"/>
              </a:tabLst>
            </a:pPr>
            <a:r>
              <a:rPr lang="hu-HU" sz="1800" dirty="0"/>
              <a:t>   Jelentések 	390 oldal 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xmlns="" id="{64B34367-63BF-430E-902A-5A7BD9B96C8A}"/>
              </a:ext>
            </a:extLst>
          </p:cNvPr>
          <p:cNvSpPr/>
          <p:nvPr/>
        </p:nvSpPr>
        <p:spPr>
          <a:xfrm>
            <a:off x="3011041" y="5211349"/>
            <a:ext cx="3515931" cy="1015663"/>
          </a:xfrm>
          <a:prstGeom prst="rect">
            <a:avLst/>
          </a:prstGeom>
          <a:ln w="19050" cmpd="dbl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hu-HU" sz="2000" b="1" i="1" dirty="0"/>
              <a:t>Mindösszesen:</a:t>
            </a:r>
          </a:p>
          <a:p>
            <a:pPr algn="ctr"/>
            <a:r>
              <a:rPr lang="hu-HU" sz="2000" b="1" i="1" dirty="0"/>
              <a:t>2429 oldal szöveges anyag</a:t>
            </a:r>
          </a:p>
          <a:p>
            <a:pPr algn="ctr"/>
            <a:r>
              <a:rPr lang="hu-HU" sz="2000" b="1" i="1" dirty="0"/>
              <a:t>933 db részletes Excel táblázat.</a:t>
            </a:r>
          </a:p>
        </p:txBody>
      </p:sp>
    </p:spTree>
    <p:extLst>
      <p:ext uri="{BB962C8B-B14F-4D97-AF65-F5344CB8AC3E}">
        <p14:creationId xmlns:p14="http://schemas.microsoft.com/office/powerpoint/2010/main" val="73306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1">
            <a:extLst>
              <a:ext uri="{FF2B5EF4-FFF2-40B4-BE49-F238E27FC236}">
                <a16:creationId xmlns:a16="http://schemas.microsoft.com/office/drawing/2014/main" xmlns="" id="{DC1D3AE2-BE47-4B5A-B8A9-4A7589FFF1DC}"/>
              </a:ext>
            </a:extLst>
          </p:cNvPr>
          <p:cNvSpPr txBox="1">
            <a:spLocks/>
          </p:cNvSpPr>
          <p:nvPr/>
        </p:nvSpPr>
        <p:spPr bwMode="auto">
          <a:xfrm>
            <a:off x="262731" y="1805081"/>
            <a:ext cx="8618538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b="1" dirty="0">
                <a:solidFill>
                  <a:srgbClr val="595959"/>
                </a:solidFill>
                <a:latin typeface="Verdana" panose="020B0604030504040204" pitchFamily="34" charset="0"/>
              </a:rPr>
              <a:t>A vasúti műszaki szabályozás megújítása –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3600" b="1" dirty="0">
                <a:solidFill>
                  <a:srgbClr val="595959"/>
                </a:solidFill>
                <a:latin typeface="Verdana" panose="020B0604030504040204" pitchFamily="34" charset="0"/>
              </a:rPr>
              <a:t> az </a:t>
            </a:r>
            <a:r>
              <a:rPr lang="hu-HU" altLang="hu-HU" sz="36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IKOP</a:t>
            </a:r>
            <a:r>
              <a:rPr lang="hu-HU" altLang="hu-HU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-2.1.0-15-2018-00047</a:t>
            </a:r>
            <a:r>
              <a:rPr lang="hu-HU" altLang="hu-HU" sz="36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</a:t>
            </a:r>
            <a:r>
              <a:rPr lang="hu-HU" altLang="hu-HU" sz="3600" b="1" dirty="0">
                <a:solidFill>
                  <a:srgbClr val="595959"/>
                </a:solidFill>
                <a:latin typeface="Verdana" panose="020B0604030504040204" pitchFamily="34" charset="0"/>
              </a:rPr>
              <a:t>projekt előrehaladás és eredmények bemutatása</a:t>
            </a:r>
            <a:endParaRPr lang="hu-HU" altLang="hu-HU" sz="2400" b="1" dirty="0">
              <a:solidFill>
                <a:srgbClr val="595959"/>
              </a:solidFill>
              <a:latin typeface="Verdana" panose="020B0604030504040204" pitchFamily="34" charset="0"/>
            </a:endParaRP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xmlns="" id="{6F6F9D8D-884D-4EED-A3AB-F1FC8A7E0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300" y="4487863"/>
            <a:ext cx="6858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hu-HU" altLang="hu-HU" sz="2000" b="1" dirty="0" smtClean="0">
                <a:latin typeface="Verdana" panose="020B0604030504040204" pitchFamily="34" charset="0"/>
              </a:rPr>
              <a:t>dr. </a:t>
            </a:r>
            <a:r>
              <a:rPr lang="hu-HU" altLang="hu-HU" sz="2000" b="1" dirty="0">
                <a:latin typeface="Verdana" panose="020B0604030504040204" pitchFamily="34" charset="0"/>
              </a:rPr>
              <a:t>Horvát Ferenc</a:t>
            </a:r>
            <a:endParaRPr lang="hu-HU" altLang="hu-HU" sz="2000" dirty="0">
              <a:latin typeface="Verdana" panose="020B060403050404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hu-HU" altLang="hu-HU" sz="1600" b="1" i="1" dirty="0">
                <a:latin typeface="Verdana" panose="020B0604030504040204" pitchFamily="34" charset="0"/>
              </a:rPr>
              <a:t>MAÚT Magyar Út- és Vasútügyi Társaság</a:t>
            </a:r>
          </a:p>
          <a:p>
            <a:pPr algn="ctr" eaLnBrk="1" hangingPunct="1">
              <a:lnSpc>
                <a:spcPct val="100000"/>
              </a:lnSpc>
              <a:spcBef>
                <a:spcPts val="300"/>
              </a:spcBef>
              <a:buFontTx/>
              <a:buNone/>
            </a:pPr>
            <a:r>
              <a:rPr lang="hu-HU" altLang="hu-HU" sz="1600" b="1" dirty="0">
                <a:latin typeface="Verdana" panose="020B0604030504040204" pitchFamily="34" charset="0"/>
              </a:rPr>
              <a:t>Projektvezető-helyettes</a:t>
            </a:r>
          </a:p>
        </p:txBody>
      </p:sp>
      <p:pic>
        <p:nvPicPr>
          <p:cNvPr id="24580" name="Picture 4">
            <a:extLst>
              <a:ext uri="{FF2B5EF4-FFF2-40B4-BE49-F238E27FC236}">
                <a16:creationId xmlns:a16="http://schemas.microsoft.com/office/drawing/2014/main" xmlns="" id="{33F3DC9E-DE8A-4CDE-9A6E-AB7B2C79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160" y="3856"/>
            <a:ext cx="2397125" cy="163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35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xmlns="" id="{5608D328-28A0-496F-A855-09AAA88F49EC}"/>
              </a:ext>
            </a:extLst>
          </p:cNvPr>
          <p:cNvSpPr txBox="1">
            <a:spLocks/>
          </p:cNvSpPr>
          <p:nvPr/>
        </p:nvSpPr>
        <p:spPr bwMode="auto">
          <a:xfrm>
            <a:off x="1868631" y="-1632"/>
            <a:ext cx="7210055" cy="8699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6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A projekt célja</a:t>
            </a:r>
            <a:endParaRPr lang="hu-HU" dirty="0">
              <a:cs typeface="Calibri" pitchFamily="34" charset="0"/>
            </a:endParaRP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xmlns="" id="{B394B388-2A3D-4A53-8359-A59E3513B3A0}"/>
              </a:ext>
            </a:extLst>
          </p:cNvPr>
          <p:cNvSpPr txBox="1">
            <a:spLocks/>
          </p:cNvSpPr>
          <p:nvPr/>
        </p:nvSpPr>
        <p:spPr>
          <a:xfrm>
            <a:off x="468313" y="1275308"/>
            <a:ext cx="8228012" cy="498579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kern="0" dirty="0">
              <a:latin typeface="Verdana"/>
              <a:ea typeface="Verdana"/>
            </a:endParaRP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projekt általános célja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 teljes hazai vasúti szabályozási rendszer olyan módon történő megújítása, amely egyaránt érinti a rendszer jogi és műszaki oldalát, megvalósítva azok összhangját. </a:t>
            </a: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projekttel szemben megfogalmazott 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főbb célkitűzések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 következők voltak:</a:t>
            </a:r>
          </a:p>
          <a:p>
            <a:pPr marL="803275" lvl="0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az Európai Unió joganyagaival és a hazai jogi szabályozás követelményeivel való összhang megteremtése,</a:t>
            </a:r>
          </a:p>
          <a:p>
            <a:pPr marL="803275" lvl="0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Nemzeti Közlekedési Infrastruktúra-fejlesztési Stratégia céljainak fokozott segítése,</a:t>
            </a:r>
          </a:p>
          <a:p>
            <a:pPr marL="803275" lvl="0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szabályozási elvek, választóvonalak olyan kialakítása, amely révén biztosítható, hogy </a:t>
            </a:r>
          </a:p>
          <a:p>
            <a:pPr marL="1160463" lvl="0" indent="-260350" algn="just">
              <a:buFont typeface="Courier New" panose="02070309020205020404" pitchFamily="49" charset="0"/>
              <a:buChar char="o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az adott szakmai terület 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alapvető követelményei, az általánosan kötelező magatartási szabályok kerüljenek jogszabályi szinten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megfogalmazásra,</a:t>
            </a:r>
          </a:p>
          <a:p>
            <a:pPr marL="1160463" lvl="0" indent="-260350" algn="just">
              <a:buFont typeface="Courier New" panose="02070309020205020404" pitchFamily="49" charset="0"/>
              <a:buChar char="o"/>
            </a:pP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jogszabályi szintű szabályozást nem igénylő kérdések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(pl. módszerek, mérési eljárások és előírások) meghatározására ne normatív, jogilag kikényszeríthető előírások, hanem 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„legmegfelelőbb gyakorlat” elve szerint érvényesülő szabályozás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és gyakorlati alkalmazás útján kerüljön sor,</a:t>
            </a:r>
          </a:p>
          <a:p>
            <a:pPr marL="0" indent="0" algn="just" eaLnBrk="1" fontAlgn="auto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hu-HU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9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xmlns="" id="{5608D328-28A0-496F-A855-09AAA88F49EC}"/>
              </a:ext>
            </a:extLst>
          </p:cNvPr>
          <p:cNvSpPr txBox="1">
            <a:spLocks/>
          </p:cNvSpPr>
          <p:nvPr/>
        </p:nvSpPr>
        <p:spPr bwMode="auto">
          <a:xfrm>
            <a:off x="1868631" y="-1632"/>
            <a:ext cx="7210055" cy="8699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6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A projekt célja</a:t>
            </a:r>
            <a:endParaRPr lang="hu-HU" sz="2400" dirty="0">
              <a:cs typeface="Calibri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B394B388-2A3D-4A53-8359-A59E3513B3A0}"/>
              </a:ext>
            </a:extLst>
          </p:cNvPr>
          <p:cNvSpPr txBox="1">
            <a:spLocks/>
          </p:cNvSpPr>
          <p:nvPr/>
        </p:nvSpPr>
        <p:spPr>
          <a:xfrm>
            <a:off x="468313" y="1275308"/>
            <a:ext cx="8228012" cy="498579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kern="0" dirty="0">
              <a:latin typeface="Verdana"/>
              <a:ea typeface="Verdana"/>
            </a:endParaRPr>
          </a:p>
          <a:p>
            <a:pPr marL="803275" lvl="0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olyan javaslat kidolgozása, amely a vasúttársaságok működésére, valamint a vasúti létesítmények tervezésére, építésére, engedélyezésére, üzemeltetésére vonatkozó jogi, műszaki és gazdasági alkalmazhatósági követelményeket egyidejűleg elégíti ki,</a:t>
            </a:r>
          </a:p>
          <a:p>
            <a:pPr marL="803275" lvl="0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hazai vasúti szabályozási hierarchia szintjeinek elhatárolása, elemeinek összehangolt megfogalmazása, megteremtve az országosan általános, azaz a vasútvállalatoktól független nemzeti szabályozás és a vasútvállalati szabályozás szétválasztását,   </a:t>
            </a:r>
          </a:p>
          <a:p>
            <a:pPr marL="803275" lvl="0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nemzeti érdekek érvényesítése a nemzeti hatáskörbe utalt szabályozási elemek, illetve az EU által nem szabályozott területek kidolgozásával.</a:t>
            </a:r>
          </a:p>
          <a:p>
            <a:pPr marL="0" indent="0" algn="just" eaLnBrk="1" fontAlgn="auto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hu-HU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5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http://www.maut.hu/MAUTDATA/tartalomt%C3%A1r/MA%C3%9AT_szervezet_2017.png">
            <a:extLst>
              <a:ext uri="{FF2B5EF4-FFF2-40B4-BE49-F238E27FC236}">
                <a16:creationId xmlns:a16="http://schemas.microsoft.com/office/drawing/2014/main" xmlns="" id="{9EDE59EF-AFD2-4D51-9767-EC96070C8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275" y="0"/>
            <a:ext cx="5165725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7BF98FBA-426E-44CB-9FDB-BE583CCD51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1484313"/>
            <a:ext cx="387667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3810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81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81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81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810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81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81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81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810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2400" b="1" dirty="0">
                <a:solidFill>
                  <a:srgbClr val="66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Microsoft YaHei"/>
                <a:cs typeface="Tahoma" panose="020B0604030504040204" pitchFamily="34" charset="0"/>
              </a:rPr>
              <a:t>A MAÚT </a:t>
            </a:r>
            <a:br>
              <a:rPr lang="hu-HU" altLang="hu-HU" sz="2400" b="1" dirty="0">
                <a:solidFill>
                  <a:srgbClr val="66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Microsoft YaHei"/>
                <a:cs typeface="Tahoma" panose="020B0604030504040204" pitchFamily="34" charset="0"/>
              </a:rPr>
            </a:br>
            <a:r>
              <a:rPr lang="hu-HU" altLang="hu-HU" sz="2400" b="1" dirty="0">
                <a:solidFill>
                  <a:srgbClr val="66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Microsoft YaHei"/>
                <a:cs typeface="Tahoma" panose="020B0604030504040204" pitchFamily="34" charset="0"/>
              </a:rPr>
              <a:t>Magyar Út- és Vasútügyi Társaság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2400" b="1" dirty="0">
                <a:solidFill>
                  <a:srgbClr val="66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Microsoft YaHei"/>
                <a:cs typeface="Tahoma" panose="020B0604030504040204" pitchFamily="34" charset="0"/>
              </a:rPr>
              <a:t> szervezeti felépítése</a:t>
            </a:r>
          </a:p>
        </p:txBody>
      </p:sp>
      <p:pic>
        <p:nvPicPr>
          <p:cNvPr id="25604" name="Kép 1">
            <a:extLst>
              <a:ext uri="{FF2B5EF4-FFF2-40B4-BE49-F238E27FC236}">
                <a16:creationId xmlns:a16="http://schemas.microsoft.com/office/drawing/2014/main" xmlns="" id="{3C4B9A24-68E2-42B6-891C-89D02BE5D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r="9764"/>
          <a:stretch>
            <a:fillRect/>
          </a:stretch>
        </p:blipFill>
        <p:spPr bwMode="auto">
          <a:xfrm>
            <a:off x="306388" y="3543300"/>
            <a:ext cx="3527425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_MUNKA\0_MAUT\21_Elnoksegi_ulesek\TIR_6734_MAUT-elnokseg_20190830-small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54" y="3430587"/>
            <a:ext cx="3723921" cy="248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xmlns="" id="{5608D328-28A0-496F-A855-09AAA88F49EC}"/>
              </a:ext>
            </a:extLst>
          </p:cNvPr>
          <p:cNvSpPr txBox="1">
            <a:spLocks/>
          </p:cNvSpPr>
          <p:nvPr/>
        </p:nvSpPr>
        <p:spPr bwMode="auto">
          <a:xfrm>
            <a:off x="1868631" y="-1632"/>
            <a:ext cx="7210055" cy="8699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6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A projekt feladatai</a:t>
            </a:r>
            <a:endParaRPr lang="hu-HU" sz="2400" dirty="0">
              <a:cs typeface="Calibri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B394B388-2A3D-4A53-8359-A59E3513B3A0}"/>
              </a:ext>
            </a:extLst>
          </p:cNvPr>
          <p:cNvSpPr txBox="1">
            <a:spLocks/>
          </p:cNvSpPr>
          <p:nvPr/>
        </p:nvSpPr>
        <p:spPr>
          <a:xfrm>
            <a:off x="468313" y="1275308"/>
            <a:ext cx="8228012" cy="498579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kern="0" dirty="0">
              <a:latin typeface="Verdana"/>
              <a:ea typeface="Verdana"/>
            </a:endParaRP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Az elvégzett legfontosabb feladatok:</a:t>
            </a:r>
          </a:p>
          <a:p>
            <a:pPr marL="803275" lvl="0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jelenlegi nemzeti szabályozási hierarchia bemutatása, értékelése,</a:t>
            </a:r>
          </a:p>
          <a:p>
            <a:pPr marL="803275" lvl="0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szabályozási rendszerre vonatkozó 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modellváltozatok elkészítése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és azok elemzése, </a:t>
            </a:r>
          </a:p>
          <a:p>
            <a:pPr marL="803275" lvl="0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nemzeti szabályok halmazának kidolgozása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meghatározva a jogszabályi szintű szabályozást igénylő területeket és a műszaki szabályozókat, amelyek a majdani Vasúti Műszaki Előírások körét alkotják,</a:t>
            </a:r>
          </a:p>
          <a:p>
            <a:pPr marL="803275" lvl="0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javaslat készítése egyes 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szakterületi szabályozási hiányosságok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(pl. tramtrain, keskeny nyomtávolságú vasutak) 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megszüntetésére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</a:t>
            </a:r>
          </a:p>
          <a:p>
            <a:pPr marL="803275" lvl="0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javaslat adása a vasúti ágazatra vonatkozó, nemzeti szabályokon alapuló, </a:t>
            </a:r>
            <a:r>
              <a:rPr lang="hu-HU" sz="1600" i="1" u="sng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megfelelőségértékelési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tevékenység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gyakorlatát figyelembe vevő, uniós szabályozással összhangban álló 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intézmény- és feladatrendszerre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</a:p>
          <a:p>
            <a:pPr marL="803275" lvl="0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javaslat készítése a projekt keretében kialakításra kerülő szabályrendszer nyomon követéséért, aktualizálásáért 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felelős szervezet létrehozására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 eaLnBrk="1" fontAlgn="auto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hu-HU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5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xmlns="" id="{5608D328-28A0-496F-A855-09AAA88F49EC}"/>
              </a:ext>
            </a:extLst>
          </p:cNvPr>
          <p:cNvSpPr txBox="1">
            <a:spLocks/>
          </p:cNvSpPr>
          <p:nvPr/>
        </p:nvSpPr>
        <p:spPr bwMode="auto">
          <a:xfrm>
            <a:off x="1868631" y="-1632"/>
            <a:ext cx="7210055" cy="8699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6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Meghatározó körülmények</a:t>
            </a:r>
            <a:endParaRPr lang="hu-HU" dirty="0">
              <a:cs typeface="Calibri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B394B388-2A3D-4A53-8359-A59E3513B3A0}"/>
              </a:ext>
            </a:extLst>
          </p:cNvPr>
          <p:cNvSpPr txBox="1">
            <a:spLocks/>
          </p:cNvSpPr>
          <p:nvPr/>
        </p:nvSpPr>
        <p:spPr>
          <a:xfrm>
            <a:off x="468313" y="1275308"/>
            <a:ext cx="8228012" cy="498579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munkát, a létrehozott eredményeket legjobban befolyásoló körülmények:</a:t>
            </a:r>
          </a:p>
          <a:p>
            <a:pPr marL="803275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igen összetett célrendszer,</a:t>
            </a:r>
          </a:p>
          <a:p>
            <a:pPr marL="803275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látszólag ellentmondásos követelmények teljesítési igénye (pl.  szabályozás teljessége és dereguláció),</a:t>
            </a:r>
          </a:p>
          <a:p>
            <a:pPr marL="803275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hazai szabályozási rendszer uniós elvárásoknak nem mindenben megfelelő volta,</a:t>
            </a:r>
          </a:p>
          <a:p>
            <a:pPr marL="803275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rendszer jogi és műszaki elemeinek összehangolt megújítása, </a:t>
            </a:r>
          </a:p>
          <a:p>
            <a:pPr marL="803275" indent="-285750" algn="just">
              <a:buFont typeface="Wingdings" panose="05000000000000000000" pitchFamily="2" charset="2"/>
              <a:buChar char="ü"/>
            </a:pP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4. vasúti csomag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(6 jogszabály együtt) 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követelményrendszere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amely az európai versenyképesség és növekedés előmozdítása érdekében született meg,</a:t>
            </a:r>
          </a:p>
          <a:p>
            <a:pPr marL="803275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tekintettel kellett lenni a </a:t>
            </a: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hazai törvénykezési folyamat ütemére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annak eredményeire (pl. a 4. Vasúti Csomag műszaki pillérének átültetése),</a:t>
            </a:r>
          </a:p>
          <a:p>
            <a:pPr marL="803275" indent="-285750" algn="just">
              <a:buFont typeface="Wingdings" panose="05000000000000000000" pitchFamily="2" charset="2"/>
              <a:buChar char="ü"/>
            </a:pPr>
            <a:r>
              <a:rPr lang="hu-HU" sz="16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nemzeti szabályok fogalmának értelmezése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, amely számos esetben okozott bizonytalanságot,</a:t>
            </a:r>
          </a:p>
          <a:p>
            <a:pPr marL="803275" indent="-285750" algn="just"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Támogatási Szerződésben foglalt és az uniós jogalkotás diktálta </a:t>
            </a:r>
            <a:r>
              <a:rPr lang="hu-HU" sz="1600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határidők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 algn="just">
              <a:buNone/>
            </a:pPr>
            <a:endParaRPr lang="hu-HU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5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xmlns="" id="{5608D328-28A0-496F-A855-09AAA88F49EC}"/>
              </a:ext>
            </a:extLst>
          </p:cNvPr>
          <p:cNvSpPr txBox="1">
            <a:spLocks/>
          </p:cNvSpPr>
          <p:nvPr/>
        </p:nvSpPr>
        <p:spPr bwMode="auto">
          <a:xfrm>
            <a:off x="1868631" y="-1632"/>
            <a:ext cx="7210055" cy="8699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6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A megvalósítás szerződésbeli ütemei</a:t>
            </a:r>
            <a:endParaRPr lang="hu-HU" dirty="0">
              <a:cs typeface="Calibri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B394B388-2A3D-4A53-8359-A59E3513B3A0}"/>
              </a:ext>
            </a:extLst>
          </p:cNvPr>
          <p:cNvSpPr txBox="1">
            <a:spLocks/>
          </p:cNvSpPr>
          <p:nvPr/>
        </p:nvSpPr>
        <p:spPr>
          <a:xfrm>
            <a:off x="468313" y="1275308"/>
            <a:ext cx="8228012" cy="498579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1.) A </a:t>
            </a:r>
            <a:r>
              <a:rPr lang="hu-HU" sz="1600" dirty="0"/>
              <a:t>szabályozási rendszerre vonatkozó új koncepció megfogalmazása; 2019.02.15.</a:t>
            </a:r>
          </a:p>
          <a:p>
            <a:pPr marL="0" indent="0" algn="just">
              <a:buNone/>
            </a:pPr>
            <a:endParaRPr lang="hu-HU" sz="1600" kern="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hu-HU" sz="1600" kern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2.) 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</a:rPr>
              <a:t>Az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ÁME-kban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</a:rPr>
              <a:t> nyitott, illetve nem szabályozott kérdések áttekintése, vizsgálata, értékelése; 2019.10.31.</a:t>
            </a:r>
          </a:p>
          <a:p>
            <a:pPr marL="0" indent="0" algn="just">
              <a:buNone/>
            </a:pPr>
            <a:endParaRPr lang="hu-H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</a:rPr>
              <a:t>3.) A technika mai színvonalához és a szakmai elvárásokhoz alkalmazkodó dokumentumok kidolgozása; 2020.06.16. </a:t>
            </a: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0" indent="0" algn="just">
              <a:buNone/>
            </a:pPr>
            <a:endParaRPr lang="hu-HU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35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xmlns="" id="{5608D328-28A0-496F-A855-09AAA88F49EC}"/>
              </a:ext>
            </a:extLst>
          </p:cNvPr>
          <p:cNvSpPr txBox="1">
            <a:spLocks/>
          </p:cNvSpPr>
          <p:nvPr/>
        </p:nvSpPr>
        <p:spPr bwMode="auto">
          <a:xfrm>
            <a:off x="1752721" y="-1633"/>
            <a:ext cx="7210055" cy="8699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6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Alvállalkozók</a:t>
            </a:r>
            <a:endParaRPr lang="hu-HU" dirty="0">
              <a:cs typeface="Calibri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B394B388-2A3D-4A53-8359-A59E3513B3A0}"/>
              </a:ext>
            </a:extLst>
          </p:cNvPr>
          <p:cNvSpPr txBox="1">
            <a:spLocks/>
          </p:cNvSpPr>
          <p:nvPr/>
        </p:nvSpPr>
        <p:spPr>
          <a:xfrm>
            <a:off x="468313" y="1275308"/>
            <a:ext cx="8228012" cy="498579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kern="0" dirty="0">
              <a:latin typeface="Verdana"/>
              <a:ea typeface="Verdana"/>
            </a:endParaRP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Szabó&amp;Szomor Ügyvédi Iroda  </a:t>
            </a: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megalapozó jogi anyagok készítése</a:t>
            </a:r>
          </a:p>
          <a:p>
            <a:pPr marL="0" indent="0" algn="just">
              <a:buNone/>
            </a:pPr>
            <a:endParaRPr lang="hu-HU" sz="1600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BME ITS Nonprofit Zrt.</a:t>
            </a: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nemzeti szabályok megfogalmazása</a:t>
            </a: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jogszabály tervezetek elkészítése</a:t>
            </a: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nem jogszabályi szintű szabályozást igénylő szabályozási anyagok 		(Vasúti Műszaki Előírások) megalkotása  </a:t>
            </a: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hu-HU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5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xmlns="" id="{5608D328-28A0-496F-A855-09AAA88F49EC}"/>
              </a:ext>
            </a:extLst>
          </p:cNvPr>
          <p:cNvSpPr txBox="1">
            <a:spLocks/>
          </p:cNvSpPr>
          <p:nvPr/>
        </p:nvSpPr>
        <p:spPr bwMode="auto">
          <a:xfrm>
            <a:off x="1868631" y="-1632"/>
            <a:ext cx="7210055" cy="8699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6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Eredmények</a:t>
            </a:r>
            <a:endParaRPr lang="hu-HU" dirty="0">
              <a:cs typeface="Calibri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B394B388-2A3D-4A53-8359-A59E3513B3A0}"/>
              </a:ext>
            </a:extLst>
          </p:cNvPr>
          <p:cNvSpPr txBox="1">
            <a:spLocks/>
          </p:cNvSpPr>
          <p:nvPr/>
        </p:nvSpPr>
        <p:spPr>
          <a:xfrm>
            <a:off x="468313" y="1275308"/>
            <a:ext cx="8228012" cy="498579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hu-HU" sz="15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Megalkotott jogszabály tervezetek</a:t>
            </a:r>
          </a:p>
          <a:p>
            <a:pPr marL="803275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5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új miniszteri rendelet a </a:t>
            </a:r>
            <a:r>
              <a:rPr lang="hu-HU" sz="15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vasúti pálya és tartozékai</a:t>
            </a:r>
            <a:r>
              <a:rPr lang="hu-HU" sz="15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tervezésének, kivitelezésének, üzembe helyezésének és üzemeltetésének alapvető műszaki szabályairól, </a:t>
            </a:r>
          </a:p>
          <a:p>
            <a:pPr marL="803275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5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új miniszteri rendelet az uniós vasúti rendszer magyarországi részét képező vasúti pályahálózaton közlekedő </a:t>
            </a:r>
            <a:r>
              <a:rPr lang="hu-HU" sz="1500" i="1" u="sng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vasúti járművek</a:t>
            </a:r>
            <a:r>
              <a:rPr lang="hu-HU" sz="15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tervezése, gyártása, átalakítása, valamint használata során betartandó műszaki és üzemeltetési követelményekről, </a:t>
            </a:r>
          </a:p>
          <a:p>
            <a:pPr marL="803275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5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új miniszteri rendelet a vasúti forgalom lebonyolításáról, </a:t>
            </a:r>
          </a:p>
          <a:p>
            <a:pPr marL="803275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5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 vasúti járművekre vonatkozó egyes miniszteri rendeletek módosítása, </a:t>
            </a:r>
          </a:p>
          <a:p>
            <a:pPr marL="803275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5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289/2012. (X. 11.) Korm. rendelet a vasúti építmények építésügyi hatósági engedélyezési eljárásainak részletes szabályairól - módosítás, </a:t>
            </a:r>
          </a:p>
          <a:p>
            <a:pPr marL="803275" lvl="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5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19/2011. (V. 10.) NFM rendelet a vasúti közlekedés biztonságával összefüggő munkakört betöltő munkavállalók szakmai képzésének és vizsgáztatásának, a vasúti vizsgaközpont és képzőszervezetek működésének, a képzési engedély kiadásának, továbbá a vasúti járművezetői gyakorlat szabályairól - módosítás. </a:t>
            </a:r>
          </a:p>
          <a:p>
            <a:pPr marL="0" indent="0" algn="just" eaLnBrk="1" fontAlgn="auto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hu-HU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5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xmlns="" id="{5608D328-28A0-496F-A855-09AAA88F49EC}"/>
              </a:ext>
            </a:extLst>
          </p:cNvPr>
          <p:cNvSpPr txBox="1">
            <a:spLocks/>
          </p:cNvSpPr>
          <p:nvPr/>
        </p:nvSpPr>
        <p:spPr bwMode="auto">
          <a:xfrm>
            <a:off x="1868631" y="-1632"/>
            <a:ext cx="7210055" cy="8699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6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Eredmények</a:t>
            </a:r>
            <a:endParaRPr lang="hu-HU" sz="2400" dirty="0">
              <a:cs typeface="Calibri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B394B388-2A3D-4A53-8359-A59E3513B3A0}"/>
              </a:ext>
            </a:extLst>
          </p:cNvPr>
          <p:cNvSpPr txBox="1">
            <a:spLocks/>
          </p:cNvSpPr>
          <p:nvPr/>
        </p:nvSpPr>
        <p:spPr>
          <a:xfrm>
            <a:off x="468313" y="1275308"/>
            <a:ext cx="8228012" cy="498579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Megalkotott Vasúti Műszaki Előírások</a:t>
            </a:r>
          </a:p>
          <a:p>
            <a:pPr marL="803275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Vasúti Pálya Tervezési és Létesítési Szabályzat </a:t>
            </a:r>
            <a:endParaRPr lang="hu-HU" sz="1600" i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803275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Vasúti Alépítmény Tervezési, Létesítési és Üzemeltetési Szabályzat </a:t>
            </a:r>
          </a:p>
          <a:p>
            <a:pPr marL="803275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Vasúti Pálya Üzemeltetési és Karbantartási Szabályzat </a:t>
            </a:r>
          </a:p>
          <a:p>
            <a:pPr marL="803275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Vasúti Hidak Szabályzat </a:t>
            </a:r>
          </a:p>
          <a:p>
            <a:pPr marL="803275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Vasúti járműazonosító képzése </a:t>
            </a:r>
          </a:p>
          <a:p>
            <a:pPr marL="803275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Vasúti járművek összeférhetőségi vizsgálata </a:t>
            </a:r>
          </a:p>
          <a:p>
            <a:pPr marL="803275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Biztosítóberendezési szerkezeti elemekre, rendszerkomponensekre, alrendszerekre és rendszerekre vonatkozó követelmények </a:t>
            </a:r>
          </a:p>
          <a:p>
            <a:pPr marL="803275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ETCS </a:t>
            </a:r>
            <a:r>
              <a:rPr lang="hu-HU" sz="1600" dirty="0" err="1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pályamenti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alrendszerére vonatkozó alkalmazási követelmények </a:t>
            </a:r>
          </a:p>
          <a:p>
            <a:pPr marL="803275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ETCS kompatibilitási teszt </a:t>
            </a:r>
          </a:p>
          <a:p>
            <a:pPr marL="803275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EVM járműfedélzeti funkcionalitás </a:t>
            </a:r>
          </a:p>
          <a:p>
            <a:pPr marL="803275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Energiaellátás szerkezeti elemekre, rendszerkomponensekre, alrendszerekre és rendszerekre vonatkozó követelmények </a:t>
            </a:r>
            <a:endParaRPr lang="hu-HU" sz="1600" i="1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hu-HU" sz="1800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5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1">
            <a:extLst>
              <a:ext uri="{FF2B5EF4-FFF2-40B4-BE49-F238E27FC236}">
                <a16:creationId xmlns:a16="http://schemas.microsoft.com/office/drawing/2014/main" xmlns="" id="{5608D328-28A0-496F-A855-09AAA88F49EC}"/>
              </a:ext>
            </a:extLst>
          </p:cNvPr>
          <p:cNvSpPr txBox="1">
            <a:spLocks/>
          </p:cNvSpPr>
          <p:nvPr/>
        </p:nvSpPr>
        <p:spPr bwMode="auto">
          <a:xfrm>
            <a:off x="1868631" y="-1632"/>
            <a:ext cx="7210055" cy="869995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600" b="1" dirty="0" smtClean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Eredmények</a:t>
            </a:r>
            <a:endParaRPr lang="hu-HU" sz="2400" dirty="0">
              <a:cs typeface="Calibri" pitchFamily="34" charset="0"/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xmlns="" id="{B394B388-2A3D-4A53-8359-A59E3513B3A0}"/>
              </a:ext>
            </a:extLst>
          </p:cNvPr>
          <p:cNvSpPr txBox="1">
            <a:spLocks/>
          </p:cNvSpPr>
          <p:nvPr/>
        </p:nvSpPr>
        <p:spPr>
          <a:xfrm>
            <a:off x="468313" y="1275308"/>
            <a:ext cx="8228012" cy="4985792"/>
          </a:xfrm>
          <a:prstGeom prst="rect">
            <a:avLst/>
          </a:prstGeom>
          <a:noFill/>
        </p:spPr>
        <p:txBody>
          <a:bodyPr lIns="91440" tIns="45720" rIns="91440" bIns="45720" anchor="t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 sz="1600" kern="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</a:rPr>
              <a:t>Rendelet tervezet a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z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Országos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Vasúti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Szabályzat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II.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kötetének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kiadásáról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szóló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18/1998. (VII. 3.) KHVM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rendelet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 err="1">
                <a:latin typeface="Verdana" panose="020B0604030504040204" pitchFamily="34" charset="0"/>
                <a:ea typeface="Verdana" panose="020B0604030504040204" pitchFamily="34" charset="0"/>
              </a:rPr>
              <a:t>módosításáról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hu-H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endParaRPr lang="hu-H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</a:rPr>
              <a:t>Vasút-villamos (tramtrain) koncepció</a:t>
            </a:r>
          </a:p>
          <a:p>
            <a:pPr marL="0" indent="0" algn="just">
              <a:buNone/>
            </a:pPr>
            <a:endParaRPr lang="hu-HU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>
              <a:buNone/>
            </a:pP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</a:rPr>
              <a:t>Keskeny nyomközű vasutakra vonatkozó koncepció</a:t>
            </a:r>
          </a:p>
          <a:p>
            <a:pPr marL="0" indent="0" algn="just" eaLnBrk="1" fontAlgn="auto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endParaRPr lang="hu-HU" sz="1800" kern="0" dirty="0">
              <a:solidFill>
                <a:sysClr val="windowText" lastClr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 algn="just" eaLnBrk="1" fontAlgn="auto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hu-HU" sz="1800" kern="0" dirty="0">
                <a:solidFill>
                  <a:sysClr val="windowText" lastClr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projekt termékek átadása az ITM részére 2020.06.16-án megtörtént.</a:t>
            </a:r>
          </a:p>
        </p:txBody>
      </p:sp>
    </p:spTree>
    <p:extLst>
      <p:ext uri="{BB962C8B-B14F-4D97-AF65-F5344CB8AC3E}">
        <p14:creationId xmlns:p14="http://schemas.microsoft.com/office/powerpoint/2010/main" val="3462458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1">
            <a:extLst>
              <a:ext uri="{FF2B5EF4-FFF2-40B4-BE49-F238E27FC236}">
                <a16:creationId xmlns:a16="http://schemas.microsoft.com/office/drawing/2014/main" xmlns="" id="{AE08733A-D563-4216-8A9C-6D93EC74A152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365250" y="322263"/>
            <a:ext cx="7677150" cy="582612"/>
          </a:xfrm>
        </p:spPr>
        <p:txBody>
          <a:bodyPr rtlCol="0" anchor="b">
            <a:normAutofit/>
          </a:bodyPr>
          <a:lstStyle>
            <a:lvl1pPr algn="ctr">
              <a:defRPr sz="6000"/>
            </a:lvl1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hu-HU" altLang="hu-HU" sz="3075" b="1" spc="225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www.maut.hu</a:t>
            </a:r>
            <a:endParaRPr lang="hu-HU" sz="3075" b="1" spc="225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xmlns="" id="{95BECD5E-67B4-4B9B-BE81-CF08FB16A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2492375"/>
            <a:ext cx="8069263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400">
                <a:latin typeface="Verdana" panose="020B0604030504040204" pitchFamily="34" charset="0"/>
              </a:rPr>
              <a:t>Köszönöm megtisztelő figyelmüket!</a:t>
            </a: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xmlns="" id="{936EC547-F797-4C6C-856C-BDD7DD56E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38" y="3492500"/>
            <a:ext cx="3159125" cy="214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Kép 2">
            <a:extLst>
              <a:ext uri="{FF2B5EF4-FFF2-40B4-BE49-F238E27FC236}">
                <a16:creationId xmlns:a16="http://schemas.microsoft.com/office/drawing/2014/main" xmlns="" id="{9F12D205-BEF5-47D7-8B2D-4C07FD851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1516063"/>
            <a:ext cx="704215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>
            <a:extLst>
              <a:ext uri="{FF2B5EF4-FFF2-40B4-BE49-F238E27FC236}">
                <a16:creationId xmlns:a16="http://schemas.microsoft.com/office/drawing/2014/main" xmlns="" id="{07995C0F-98BA-476F-BC41-5BB31D728361}"/>
              </a:ext>
            </a:extLst>
          </p:cNvPr>
          <p:cNvSpPr txBox="1">
            <a:spLocks/>
          </p:cNvSpPr>
          <p:nvPr/>
        </p:nvSpPr>
        <p:spPr bwMode="auto">
          <a:xfrm>
            <a:off x="2236788" y="274638"/>
            <a:ext cx="6635750" cy="77628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defRPr/>
            </a:pPr>
            <a:r>
              <a:rPr lang="hu-HU" altLang="hu-HU" sz="27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Innováció/evolúció/szabályozás</a:t>
            </a:r>
            <a:endParaRPr lang="hu-HU" altLang="hu-HU" sz="27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1">
            <a:extLst>
              <a:ext uri="{FF2B5EF4-FFF2-40B4-BE49-F238E27FC236}">
                <a16:creationId xmlns:a16="http://schemas.microsoft.com/office/drawing/2014/main" xmlns="" id="{94858662-9C9A-4386-80F1-9F09B75588F2}"/>
              </a:ext>
            </a:extLst>
          </p:cNvPr>
          <p:cNvSpPr txBox="1">
            <a:spLocks/>
          </p:cNvSpPr>
          <p:nvPr/>
        </p:nvSpPr>
        <p:spPr bwMode="auto">
          <a:xfrm>
            <a:off x="1895475" y="0"/>
            <a:ext cx="7248525" cy="12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  <a:defRPr/>
            </a:pPr>
            <a:r>
              <a:rPr lang="hu-HU" altLang="hu-HU" sz="2700" b="1" dirty="0">
                <a:solidFill>
                  <a:srgbClr val="66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  <a:cs typeface="Tahoma"/>
              </a:rPr>
              <a:t>MAÚT erőforrások</a:t>
            </a:r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xmlns="" id="{765EBC13-C563-4FE0-9CFA-5E89E913B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223" y="1545664"/>
            <a:ext cx="6969125" cy="4289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40" tIns="45720" rIns="91440" bIns="45720" anchor="t">
            <a:spAutoFit/>
          </a:bodyPr>
          <a:lstStyle>
            <a:lvl1pPr marL="179388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9070" indent="-17907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hu-HU" altLang="hu-HU" sz="1600" dirty="0">
                <a:latin typeface="Verdana"/>
                <a:ea typeface="Verdana"/>
                <a:cs typeface="Tahoma"/>
              </a:rPr>
              <a:t> 400 egyéni tag</a:t>
            </a:r>
            <a:endParaRPr lang="hu-HU" dirty="0">
              <a:cs typeface="Calibri" panose="020F0502020204030204" pitchFamily="34" charset="0"/>
            </a:endParaRPr>
          </a:p>
          <a:p>
            <a:pPr marL="179070" indent="-17907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hu-HU" altLang="hu-HU" sz="1600" dirty="0">
                <a:latin typeface="Verdana"/>
                <a:ea typeface="Verdana"/>
                <a:cs typeface="Tahoma"/>
              </a:rPr>
              <a:t> 75 jogi tagvállalat (kb. 2000 mérnök)</a:t>
            </a:r>
          </a:p>
          <a:p>
            <a:pPr marL="179070" indent="-17907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hu-HU" altLang="hu-HU" sz="1600" dirty="0">
                <a:latin typeface="Verdana"/>
                <a:ea typeface="Verdana"/>
                <a:cs typeface="Tahoma"/>
              </a:rPr>
              <a:t> 13 állandó bizottság</a:t>
            </a:r>
          </a:p>
          <a:p>
            <a:pPr marL="179070" indent="-17907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hu-HU" altLang="hu-HU" sz="1600" dirty="0">
                <a:latin typeface="Verdana"/>
                <a:ea typeface="Verdana"/>
                <a:cs typeface="Tahoma"/>
              </a:rPr>
              <a:t> 10 állandó albizottság</a:t>
            </a:r>
          </a:p>
          <a:p>
            <a:pPr marL="179070" indent="-17907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hu-HU" altLang="hu-HU" sz="1600" dirty="0">
                <a:latin typeface="Verdana"/>
                <a:ea typeface="Verdana"/>
                <a:cs typeface="Tahoma"/>
              </a:rPr>
              <a:t> közel 50 munkaülés/év </a:t>
            </a:r>
            <a:r>
              <a:rPr lang="hu-HU" altLang="hu-HU" sz="1600" dirty="0">
                <a:latin typeface="Verdana"/>
                <a:cs typeface="Tahoma" panose="020B0604030504040204" pitchFamily="34" charset="0"/>
              </a:rPr>
              <a:t/>
            </a:r>
            <a:br>
              <a:rPr lang="hu-HU" altLang="hu-HU" sz="1600" dirty="0">
                <a:latin typeface="Verdana"/>
                <a:cs typeface="Tahoma" panose="020B0604030504040204" pitchFamily="34" charset="0"/>
              </a:rPr>
            </a:br>
            <a:r>
              <a:rPr lang="hu-HU" altLang="hu-HU" sz="1600" dirty="0">
                <a:latin typeface="Verdana"/>
                <a:ea typeface="Verdana"/>
                <a:cs typeface="Tahoma"/>
              </a:rPr>
              <a:t> (projekt alapú bizottságok nélkül)</a:t>
            </a:r>
          </a:p>
          <a:p>
            <a:pPr marL="179070" indent="-17907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hu-HU" altLang="hu-HU" sz="1600" dirty="0">
                <a:latin typeface="Verdana"/>
                <a:ea typeface="Verdana"/>
                <a:cs typeface="Tahoma"/>
              </a:rPr>
              <a:t> munkabizottságok/szakbizottságok</a:t>
            </a:r>
            <a:r>
              <a:rPr lang="hu-HU" altLang="hu-HU" sz="1600" dirty="0">
                <a:latin typeface="Verdana"/>
                <a:cs typeface="Tahoma" panose="020B0604030504040204" pitchFamily="34" charset="0"/>
              </a:rPr>
              <a:t/>
            </a:r>
            <a:br>
              <a:rPr lang="hu-HU" altLang="hu-HU" sz="1600" dirty="0">
                <a:latin typeface="Verdana"/>
                <a:cs typeface="Tahoma" panose="020B0604030504040204" pitchFamily="34" charset="0"/>
              </a:rPr>
            </a:br>
            <a:r>
              <a:rPr lang="hu-HU" altLang="hu-HU" sz="1600" dirty="0">
                <a:latin typeface="Verdana"/>
                <a:ea typeface="Verdana"/>
                <a:cs typeface="Tahoma"/>
              </a:rPr>
              <a:t> időszakosan, igény szerint összeállítva</a:t>
            </a:r>
          </a:p>
          <a:p>
            <a:pPr marL="179070" indent="-17907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•"/>
            </a:pPr>
            <a:r>
              <a:rPr lang="hu-HU" altLang="hu-HU" sz="1600" dirty="0">
                <a:latin typeface="Verdana"/>
                <a:ea typeface="Verdana"/>
                <a:cs typeface="Tahoma"/>
              </a:rPr>
              <a:t> MAÚT iroda (3 fő)</a:t>
            </a:r>
          </a:p>
        </p:txBody>
      </p:sp>
      <p:pic>
        <p:nvPicPr>
          <p:cNvPr id="4" name="Kép 3" descr="A képen beltéri, személy, fal látható&#10;&#10;Automatikusan generált leírás">
            <a:extLst>
              <a:ext uri="{FF2B5EF4-FFF2-40B4-BE49-F238E27FC236}">
                <a16:creationId xmlns:a16="http://schemas.microsoft.com/office/drawing/2014/main" xmlns="" id="{C1270A70-A84F-4665-A3E6-E2A879788F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4" t="9293" r="5904" b="-2227"/>
          <a:stretch/>
        </p:blipFill>
        <p:spPr>
          <a:xfrm>
            <a:off x="4868215" y="3533765"/>
            <a:ext cx="4055102" cy="2339482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xmlns="" id="{CBD14A44-D837-4463-9583-547191121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2288" y="2029411"/>
            <a:ext cx="5261846" cy="3946385"/>
          </a:xfrm>
          <a:prstGeom prst="round2DiagRect">
            <a:avLst>
              <a:gd name="adj1" fmla="val 16667"/>
              <a:gd name="adj2" fmla="val 40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xmlns="" id="{757CE6B3-F8BF-4579-9641-BB522C834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827" y="1477560"/>
            <a:ext cx="5261846" cy="475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179388" indent="-179388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hu-HU" altLang="hu-HU" sz="1800" b="1" dirty="0">
                <a:latin typeface="Verdana"/>
                <a:ea typeface="Verdana"/>
                <a:cs typeface="Tahoma"/>
              </a:rPr>
              <a:t>Útügyi előírások (1994 óta)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hu-HU" altLang="hu-HU" sz="1800" b="1" dirty="0">
                <a:latin typeface="Verdana"/>
                <a:ea typeface="Verdana"/>
                <a:cs typeface="Tahoma"/>
              </a:rPr>
              <a:t>Vasútügyi előírások </a:t>
            </a:r>
            <a:br>
              <a:rPr lang="hu-HU" altLang="hu-HU" sz="1800" b="1" dirty="0">
                <a:latin typeface="Verdana"/>
                <a:ea typeface="Verdana"/>
                <a:cs typeface="Tahoma"/>
              </a:rPr>
            </a:br>
            <a:r>
              <a:rPr lang="hu-HU" altLang="hu-HU" sz="1800" b="1" dirty="0">
                <a:latin typeface="Verdana"/>
                <a:ea typeface="Verdana"/>
                <a:cs typeface="Tahoma"/>
              </a:rPr>
              <a:t>rendezése (2013 óta)</a:t>
            </a:r>
          </a:p>
          <a:p>
            <a:pPr marL="342900" indent="-3429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AutoNum type="arabicParenR"/>
            </a:pPr>
            <a:r>
              <a:rPr lang="hu-HU" altLang="hu-HU" sz="1800" b="1" dirty="0">
                <a:latin typeface="Verdana"/>
                <a:ea typeface="Verdana"/>
                <a:cs typeface="Tahoma"/>
              </a:rPr>
              <a:t>Egyebek</a:t>
            </a:r>
            <a:endParaRPr lang="hu-HU" altLang="hu-HU" sz="1600" b="1" dirty="0">
              <a:latin typeface="Verdana"/>
              <a:ea typeface="Verdana"/>
              <a:cs typeface="Tahoma"/>
            </a:endParaRPr>
          </a:p>
          <a:p>
            <a:pPr marL="56515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altLang="hu-HU" sz="1400" dirty="0">
                <a:latin typeface="Verdana"/>
                <a:ea typeface="Verdana"/>
                <a:cs typeface="Tahoma"/>
              </a:rPr>
              <a:t>MAÚT Bál </a:t>
            </a:r>
          </a:p>
          <a:p>
            <a:pPr marL="56515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altLang="hu-HU" sz="1400" dirty="0">
                <a:latin typeface="Verdana"/>
                <a:ea typeface="Verdana"/>
                <a:cs typeface="Tahoma"/>
              </a:rPr>
              <a:t>Díjak, elismerések </a:t>
            </a:r>
            <a:br>
              <a:rPr lang="hu-HU" altLang="hu-HU" sz="1400" dirty="0">
                <a:latin typeface="Verdana"/>
                <a:ea typeface="Verdana"/>
                <a:cs typeface="Tahoma"/>
              </a:rPr>
            </a:br>
            <a:r>
              <a:rPr lang="hu-HU" altLang="hu-HU" sz="1400" dirty="0">
                <a:latin typeface="Verdana"/>
                <a:ea typeface="Verdana"/>
                <a:cs typeface="Tahoma"/>
              </a:rPr>
              <a:t>(diplomától életműig)</a:t>
            </a:r>
          </a:p>
          <a:p>
            <a:pPr marL="565150"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hu-HU" altLang="hu-HU" sz="1400" dirty="0">
                <a:latin typeface="Verdana"/>
                <a:ea typeface="Verdana"/>
                <a:cs typeface="Tahoma"/>
              </a:rPr>
              <a:t>Kiadványok, </a:t>
            </a:r>
            <a:br>
              <a:rPr lang="hu-HU" altLang="hu-HU" sz="1400" dirty="0">
                <a:latin typeface="Verdana"/>
                <a:ea typeface="Verdana"/>
                <a:cs typeface="Tahoma"/>
              </a:rPr>
            </a:br>
            <a:r>
              <a:rPr lang="hu-HU" altLang="hu-HU" sz="1400" dirty="0">
                <a:latin typeface="Verdana"/>
                <a:ea typeface="Verdana"/>
                <a:cs typeface="Tahoma"/>
              </a:rPr>
              <a:t>(utolsó: magyar-szlovák </a:t>
            </a:r>
            <a:br>
              <a:rPr lang="hu-HU" altLang="hu-HU" sz="1400" dirty="0">
                <a:latin typeface="Verdana"/>
                <a:ea typeface="Verdana"/>
                <a:cs typeface="Tahoma"/>
              </a:rPr>
            </a:br>
            <a:r>
              <a:rPr lang="hu-HU" altLang="hu-HU" sz="1400" dirty="0">
                <a:latin typeface="Verdana"/>
                <a:ea typeface="Verdana"/>
                <a:cs typeface="Tahoma"/>
              </a:rPr>
              <a:t>szógyűjtemény)</a:t>
            </a:r>
          </a:p>
          <a:p>
            <a:pPr marL="565150" lvl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hu-HU" altLang="hu-HU" sz="1400" dirty="0">
                <a:latin typeface="Verdana"/>
                <a:ea typeface="Verdana"/>
                <a:cs typeface="Tahoma"/>
              </a:rPr>
              <a:t>MAÚT INNOVÁCIÓS FÓRUM</a:t>
            </a:r>
            <a:br>
              <a:rPr lang="hu-HU" altLang="hu-HU" sz="1400" dirty="0">
                <a:latin typeface="Verdana"/>
                <a:ea typeface="Verdana"/>
                <a:cs typeface="Tahoma"/>
              </a:rPr>
            </a:br>
            <a:r>
              <a:rPr lang="hu-HU" altLang="hu-HU" sz="1400" dirty="0">
                <a:latin typeface="Verdana"/>
                <a:ea typeface="Verdana"/>
                <a:cs typeface="Tahoma"/>
              </a:rPr>
              <a:t>(2021 január: vasúti témák)</a:t>
            </a: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xmlns="" id="{D5A0D800-8F5A-46DA-B79F-2381279D9A2B}"/>
              </a:ext>
            </a:extLst>
          </p:cNvPr>
          <p:cNvSpPr/>
          <p:nvPr/>
        </p:nvSpPr>
        <p:spPr>
          <a:xfrm>
            <a:off x="3732288" y="238463"/>
            <a:ext cx="4675329" cy="7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ctr">
            <a:noAutofit/>
          </a:bodyPr>
          <a:lstStyle/>
          <a:p>
            <a:pPr algn="ctr" eaLnBrk="1" hangingPunct="1">
              <a:lnSpc>
                <a:spcPct val="80000"/>
              </a:lnSpc>
            </a:pPr>
            <a:r>
              <a:rPr lang="hu-HU" altLang="hu-HU" sz="2400" b="1" dirty="0">
                <a:solidFill>
                  <a:srgbClr val="66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  <a:cs typeface="Tahoma"/>
              </a:rPr>
              <a:t>MAÚT aktivitása:  </a:t>
            </a:r>
          </a:p>
          <a:p>
            <a:pPr algn="ctr" eaLnBrk="1" hangingPunct="1">
              <a:lnSpc>
                <a:spcPct val="170000"/>
              </a:lnSpc>
            </a:pPr>
            <a:r>
              <a:rPr lang="hu-HU" altLang="hu-HU" sz="2400" b="1" i="1" dirty="0">
                <a:solidFill>
                  <a:srgbClr val="6666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  <a:cs typeface="Tahoma"/>
              </a:rPr>
              <a:t>„Több, mint előírás”</a:t>
            </a:r>
            <a:endParaRPr lang="hu-HU" sz="2400" b="1" i="1" dirty="0">
              <a:solidFill>
                <a:srgbClr val="6666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/>
              <a:ea typeface="Verdan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596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>
            <a:extLst>
              <a:ext uri="{FF2B5EF4-FFF2-40B4-BE49-F238E27FC236}">
                <a16:creationId xmlns:a16="http://schemas.microsoft.com/office/drawing/2014/main" xmlns="" id="{C627A030-ED22-4FFB-8C4A-7AAD3BCF47CC}"/>
              </a:ext>
            </a:extLst>
          </p:cNvPr>
          <p:cNvSpPr/>
          <p:nvPr/>
        </p:nvSpPr>
        <p:spPr bwMode="auto">
          <a:xfrm>
            <a:off x="3678238" y="1658938"/>
            <a:ext cx="2970212" cy="3887787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hu-H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699" name="Kép 5" descr="eUT_zold.tif">
            <a:extLst>
              <a:ext uri="{FF2B5EF4-FFF2-40B4-BE49-F238E27FC236}">
                <a16:creationId xmlns:a16="http://schemas.microsoft.com/office/drawing/2014/main" xmlns="" id="{875FD225-20D2-4DC8-8A3F-CA01BCE22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1838325"/>
            <a:ext cx="186213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Kép 8" descr="Előírás CD borítók 2013szept.tif">
            <a:extLst>
              <a:ext uri="{FF2B5EF4-FFF2-40B4-BE49-F238E27FC236}">
                <a16:creationId xmlns:a16="http://schemas.microsoft.com/office/drawing/2014/main" xmlns="" id="{015C5735-7D78-4F83-9E30-7E099E9E0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3567113"/>
            <a:ext cx="15113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Kép 9" descr="DVD tok.tif">
            <a:extLst>
              <a:ext uri="{FF2B5EF4-FFF2-40B4-BE49-F238E27FC236}">
                <a16:creationId xmlns:a16="http://schemas.microsoft.com/office/drawing/2014/main" xmlns="" id="{3EED65F3-6205-4C26-8FF9-06872C811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038" y="1838325"/>
            <a:ext cx="1846262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Szövegdoboz 10">
            <a:extLst>
              <a:ext uri="{FF2B5EF4-FFF2-40B4-BE49-F238E27FC236}">
                <a16:creationId xmlns:a16="http://schemas.microsoft.com/office/drawing/2014/main" xmlns="" id="{E987F5F9-E6D4-4A66-BBCE-5BC847824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931988"/>
            <a:ext cx="408940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57175" indent="-25717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hu-HU" altLang="hu-HU" sz="1600">
                <a:solidFill>
                  <a:srgbClr val="000000"/>
                </a:solidFill>
                <a:latin typeface="Verdana" panose="020B0604030504040204" pitchFamily="34" charset="0"/>
              </a:rPr>
              <a:t>141 előfizető – egyéni, szerver</a:t>
            </a:r>
            <a:br>
              <a:rPr lang="hu-HU" altLang="hu-HU" sz="160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hu-HU" altLang="hu-HU" sz="1600">
                <a:solidFill>
                  <a:srgbClr val="000000"/>
                </a:solidFill>
                <a:latin typeface="Verdana" panose="020B0604030504040204" pitchFamily="34" charset="0"/>
              </a:rPr>
              <a:t>(~2000 felhasználó)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hu-HU" altLang="hu-HU" sz="1600">
                <a:solidFill>
                  <a:srgbClr val="000000"/>
                </a:solidFill>
                <a:latin typeface="Verdana" panose="020B0604030504040204" pitchFamily="34" charset="0"/>
              </a:rPr>
              <a:t>Hírlevél havonta 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hu-HU" altLang="hu-HU" sz="1600">
                <a:solidFill>
                  <a:srgbClr val="000000"/>
                </a:solidFill>
                <a:latin typeface="Verdana" panose="020B0604030504040204" pitchFamily="34" charset="0"/>
              </a:rPr>
              <a:t>Online frissítés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hu-HU" altLang="hu-HU" sz="1600">
                <a:solidFill>
                  <a:srgbClr val="000000"/>
                </a:solidFill>
                <a:latin typeface="Verdana" panose="020B0604030504040204" pitchFamily="34" charset="0"/>
              </a:rPr>
              <a:t>Keresőfunkció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hu-HU" altLang="hu-HU" sz="1600">
                <a:solidFill>
                  <a:srgbClr val="000000"/>
                </a:solidFill>
                <a:latin typeface="Verdana" panose="020B0604030504040204" pitchFamily="34" charset="0"/>
              </a:rPr>
              <a:t>Időgép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hu-HU" altLang="hu-HU" sz="1600">
                <a:solidFill>
                  <a:srgbClr val="000000"/>
                </a:solidFill>
                <a:latin typeface="Verdana" panose="020B0604030504040204" pitchFamily="34" charset="0"/>
              </a:rPr>
              <a:t>Perszonalizált nyomtatás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hu-HU" altLang="hu-HU" sz="1600">
                <a:solidFill>
                  <a:srgbClr val="000000"/>
                </a:solidFill>
                <a:latin typeface="Verdana" panose="020B0604030504040204" pitchFamily="34" charset="0"/>
              </a:rPr>
              <a:t>Jegyzetfunkció</a:t>
            </a:r>
          </a:p>
          <a:p>
            <a:pPr>
              <a:lnSpc>
                <a:spcPct val="100000"/>
              </a:lnSpc>
              <a:spcBef>
                <a:spcPts val="450"/>
              </a:spcBef>
            </a:pPr>
            <a:r>
              <a:rPr lang="hu-HU" altLang="hu-HU" sz="1600" b="1">
                <a:solidFill>
                  <a:srgbClr val="000000"/>
                </a:solidFill>
                <a:latin typeface="Verdana" panose="020B0604030504040204" pitchFamily="34" charset="0"/>
              </a:rPr>
              <a:t>Új informatikai keretrendszer (Reader 4.0) üzembe helyezése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ím 1">
            <a:extLst>
              <a:ext uri="{FF2B5EF4-FFF2-40B4-BE49-F238E27FC236}">
                <a16:creationId xmlns:a16="http://schemas.microsoft.com/office/drawing/2014/main" xmlns="" id="{66D70B49-6DF6-4B59-A51A-5E8B251746B6}"/>
              </a:ext>
            </a:extLst>
          </p:cNvPr>
          <p:cNvSpPr txBox="1">
            <a:spLocks/>
          </p:cNvSpPr>
          <p:nvPr/>
        </p:nvSpPr>
        <p:spPr bwMode="auto">
          <a:xfrm>
            <a:off x="1400175" y="265113"/>
            <a:ext cx="7816850" cy="582612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/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hu-HU" altLang="hu-HU" sz="27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Digitális Útügyi Előírástár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xmlns="" id="{7733F413-9421-4292-A2CC-669B7665EB72}"/>
              </a:ext>
            </a:extLst>
          </p:cNvPr>
          <p:cNvSpPr txBox="1"/>
          <p:nvPr/>
        </p:nvSpPr>
        <p:spPr>
          <a:xfrm>
            <a:off x="760413" y="1576388"/>
            <a:ext cx="5486400" cy="467563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80975" indent="-180975">
              <a:spcBef>
                <a:spcPts val="450"/>
              </a:spcBef>
              <a:buFont typeface="Arial" charset="0"/>
              <a:buChar char="•"/>
              <a:defRPr/>
            </a:pPr>
            <a:r>
              <a:rPr lang="hu-HU" altLang="hu-HU" dirty="0">
                <a:solidFill>
                  <a:srgbClr val="000000"/>
                </a:solidFill>
                <a:latin typeface="Verdana"/>
                <a:ea typeface="Verdana"/>
              </a:rPr>
              <a:t>Dinamikusan bővülő előfizetői kör – egyéni és szerveres változatban. Főbb partnerek:</a:t>
            </a:r>
          </a:p>
          <a:p>
            <a:pPr lvl="1">
              <a:spcBef>
                <a:spcPts val="450"/>
              </a:spcBef>
              <a:buFont typeface="Arial" charset="0"/>
              <a:buChar char="•"/>
              <a:defRPr/>
            </a:pPr>
            <a:r>
              <a:rPr lang="hu-HU" altLang="hu-HU" dirty="0">
                <a:solidFill>
                  <a:srgbClr val="000000"/>
                </a:solidFill>
                <a:latin typeface="Verdana" pitchFamily="34" charset="0"/>
              </a:rPr>
              <a:t>MÁV Zrt., </a:t>
            </a:r>
          </a:p>
          <a:p>
            <a:pPr lvl="1">
              <a:spcBef>
                <a:spcPts val="450"/>
              </a:spcBef>
              <a:buFont typeface="Arial" charset="0"/>
              <a:buChar char="•"/>
              <a:defRPr/>
            </a:pPr>
            <a:r>
              <a:rPr lang="hu-HU" altLang="hu-HU" dirty="0">
                <a:solidFill>
                  <a:srgbClr val="000000"/>
                </a:solidFill>
                <a:latin typeface="Verdana" pitchFamily="34" charset="0"/>
              </a:rPr>
              <a:t>NIF Zrt., </a:t>
            </a:r>
          </a:p>
          <a:p>
            <a:pPr lvl="1">
              <a:spcBef>
                <a:spcPts val="450"/>
              </a:spcBef>
              <a:buFont typeface="Arial" charset="0"/>
              <a:buChar char="•"/>
              <a:defRPr/>
            </a:pPr>
            <a:r>
              <a:rPr lang="hu-HU" altLang="hu-HU" dirty="0">
                <a:solidFill>
                  <a:srgbClr val="000000"/>
                </a:solidFill>
                <a:latin typeface="Verdana" pitchFamily="34" charset="0"/>
              </a:rPr>
              <a:t>GYSEV Zrt.</a:t>
            </a:r>
          </a:p>
          <a:p>
            <a:pPr>
              <a:spcBef>
                <a:spcPts val="450"/>
              </a:spcBef>
              <a:buFont typeface="Arial" charset="0"/>
              <a:buChar char="•"/>
              <a:defRPr/>
            </a:pPr>
            <a:r>
              <a:rPr lang="hu-HU" altLang="hu-HU" dirty="0">
                <a:solidFill>
                  <a:srgbClr val="000000"/>
                </a:solidFill>
                <a:latin typeface="Verdana"/>
                <a:ea typeface="Verdana"/>
              </a:rPr>
              <a:t>  Online frissítés</a:t>
            </a:r>
          </a:p>
          <a:p>
            <a:pPr>
              <a:spcBef>
                <a:spcPts val="450"/>
              </a:spcBef>
              <a:buFont typeface="Arial" charset="0"/>
              <a:buChar char="•"/>
              <a:defRPr/>
            </a:pPr>
            <a:r>
              <a:rPr lang="hu-HU" altLang="hu-HU" dirty="0">
                <a:solidFill>
                  <a:srgbClr val="000000"/>
                </a:solidFill>
                <a:latin typeface="Verdana"/>
                <a:ea typeface="Verdana"/>
              </a:rPr>
              <a:t>  Keresőfunkció</a:t>
            </a:r>
          </a:p>
          <a:p>
            <a:pPr>
              <a:spcBef>
                <a:spcPts val="450"/>
              </a:spcBef>
              <a:buFont typeface="Arial" charset="0"/>
              <a:buChar char="•"/>
              <a:defRPr/>
            </a:pPr>
            <a:r>
              <a:rPr lang="hu-HU" altLang="hu-HU" dirty="0">
                <a:solidFill>
                  <a:srgbClr val="000000"/>
                </a:solidFill>
                <a:latin typeface="Verdana"/>
                <a:ea typeface="Verdana"/>
              </a:rPr>
              <a:t>  Időgép</a:t>
            </a:r>
          </a:p>
          <a:p>
            <a:pPr>
              <a:spcBef>
                <a:spcPts val="450"/>
              </a:spcBef>
              <a:buFont typeface="Arial" charset="0"/>
              <a:buChar char="•"/>
              <a:defRPr/>
            </a:pPr>
            <a:r>
              <a:rPr lang="hu-HU" altLang="hu-HU" dirty="0">
                <a:solidFill>
                  <a:srgbClr val="000000"/>
                </a:solidFill>
                <a:latin typeface="Verdana"/>
                <a:ea typeface="Verdana"/>
              </a:rPr>
              <a:t>  </a:t>
            </a:r>
            <a:r>
              <a:rPr lang="hu-HU" altLang="hu-HU" dirty="0" err="1">
                <a:solidFill>
                  <a:srgbClr val="000000"/>
                </a:solidFill>
                <a:latin typeface="Verdana"/>
                <a:ea typeface="Verdana"/>
              </a:rPr>
              <a:t>Perszonalizált</a:t>
            </a:r>
            <a:r>
              <a:rPr lang="hu-HU" altLang="hu-HU" dirty="0">
                <a:solidFill>
                  <a:srgbClr val="000000"/>
                </a:solidFill>
                <a:latin typeface="Verdana"/>
                <a:ea typeface="Verdana"/>
              </a:rPr>
              <a:t> nyomtatás</a:t>
            </a:r>
          </a:p>
          <a:p>
            <a:pPr>
              <a:spcBef>
                <a:spcPts val="450"/>
              </a:spcBef>
              <a:buFont typeface="Arial" charset="0"/>
              <a:buChar char="•"/>
              <a:defRPr/>
            </a:pPr>
            <a:r>
              <a:rPr lang="hu-HU" altLang="hu-HU" dirty="0">
                <a:solidFill>
                  <a:srgbClr val="000000"/>
                </a:solidFill>
                <a:latin typeface="Verdana"/>
                <a:ea typeface="Verdana"/>
              </a:rPr>
              <a:t>  Jegyzetfunkció </a:t>
            </a:r>
          </a:p>
          <a:p>
            <a:pPr>
              <a:spcBef>
                <a:spcPts val="450"/>
              </a:spcBef>
              <a:buFont typeface="Arial" charset="0"/>
              <a:buChar char="•"/>
              <a:defRPr/>
            </a:pPr>
            <a:r>
              <a:rPr lang="hu-HU" altLang="hu-HU" dirty="0">
                <a:solidFill>
                  <a:srgbClr val="000000"/>
                </a:solidFill>
                <a:latin typeface="Verdana"/>
                <a:ea typeface="Verdana"/>
              </a:rPr>
              <a:t>  Hírlevél havonta </a:t>
            </a:r>
          </a:p>
          <a:p>
            <a:pPr>
              <a:spcBef>
                <a:spcPts val="450"/>
              </a:spcBef>
              <a:buFont typeface="Arial" charset="0"/>
              <a:buChar char="•"/>
              <a:defRPr/>
            </a:pPr>
            <a:r>
              <a:rPr lang="hu-HU" altLang="hu-HU" b="1" dirty="0">
                <a:solidFill>
                  <a:srgbClr val="000000"/>
                </a:solidFill>
                <a:latin typeface="Verdana"/>
                <a:ea typeface="Verdana"/>
              </a:rPr>
              <a:t> </a:t>
            </a:r>
            <a:r>
              <a:rPr lang="hu-HU" altLang="hu-HU" dirty="0">
                <a:solidFill>
                  <a:srgbClr val="000000"/>
                </a:solidFill>
                <a:latin typeface="Verdana"/>
                <a:ea typeface="Verdana"/>
              </a:rPr>
              <a:t> Keretrendszer: </a:t>
            </a:r>
            <a:r>
              <a:rPr lang="hu-HU" altLang="hu-HU" dirty="0" err="1">
                <a:solidFill>
                  <a:srgbClr val="000000"/>
                </a:solidFill>
                <a:latin typeface="Verdana"/>
                <a:ea typeface="Verdana"/>
              </a:rPr>
              <a:t>Reader</a:t>
            </a:r>
            <a:r>
              <a:rPr lang="hu-HU" altLang="hu-HU" dirty="0">
                <a:solidFill>
                  <a:srgbClr val="000000"/>
                </a:solidFill>
                <a:latin typeface="Verdana"/>
                <a:ea typeface="Verdana"/>
              </a:rPr>
              <a:t> 4.0</a:t>
            </a:r>
          </a:p>
          <a:p>
            <a:pPr>
              <a:spcBef>
                <a:spcPts val="450"/>
              </a:spcBef>
              <a:buFont typeface="Arial" charset="0"/>
              <a:buChar char="•"/>
              <a:defRPr/>
            </a:pPr>
            <a:r>
              <a:rPr lang="hu-HU" altLang="hu-HU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  <a:cs typeface="Arial CE" pitchFamily="34" charset="0"/>
              </a:rPr>
              <a:t>  Összeállítása, szintetizálás: </a:t>
            </a:r>
            <a:r>
              <a:rPr lang="hu-HU" altLang="hu-H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  <a:cs typeface="Arial CE" pitchFamily="34" charset="0"/>
              </a:rPr>
              <a:t/>
            </a:r>
            <a:br>
              <a:rPr lang="hu-HU" altLang="hu-H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  <a:cs typeface="Arial CE" pitchFamily="34" charset="0"/>
              </a:rPr>
            </a:br>
            <a:r>
              <a:rPr lang="hu-HU" altLang="hu-H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  <a:cs typeface="Arial CE" pitchFamily="34" charset="0"/>
              </a:rPr>
              <a:t>   </a:t>
            </a:r>
            <a:r>
              <a:rPr lang="hu-HU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  <a:cs typeface="Arial CE" pitchFamily="34" charset="0"/>
              </a:rPr>
              <a:t>KÖZOP-2.5.0-09-11-2011-0008</a:t>
            </a:r>
            <a:endParaRPr lang="hu-HU" altLang="hu-HU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/>
              <a:ea typeface="Verdana"/>
              <a:cs typeface="Arial CE" pitchFamily="34" charset="0"/>
            </a:endParaRPr>
          </a:p>
        </p:txBody>
      </p:sp>
      <p:sp>
        <p:nvSpPr>
          <p:cNvPr id="10" name="Cím 1">
            <a:extLst>
              <a:ext uri="{FF2B5EF4-FFF2-40B4-BE49-F238E27FC236}">
                <a16:creationId xmlns:a16="http://schemas.microsoft.com/office/drawing/2014/main" xmlns="" id="{464DEBE3-DA6A-4800-B4BB-1D2AA62770F9}"/>
              </a:ext>
            </a:extLst>
          </p:cNvPr>
          <p:cNvSpPr txBox="1">
            <a:spLocks/>
          </p:cNvSpPr>
          <p:nvPr/>
        </p:nvSpPr>
        <p:spPr bwMode="auto">
          <a:xfrm>
            <a:off x="1454150" y="295275"/>
            <a:ext cx="7689850" cy="722313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hu-HU" altLang="hu-HU" sz="27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Digitális Vasútügyi Előírástár</a:t>
            </a:r>
          </a:p>
        </p:txBody>
      </p:sp>
      <p:pic>
        <p:nvPicPr>
          <p:cNvPr id="30724" name="Kép 1">
            <a:extLst>
              <a:ext uri="{FF2B5EF4-FFF2-40B4-BE49-F238E27FC236}">
                <a16:creationId xmlns:a16="http://schemas.microsoft.com/office/drawing/2014/main" xmlns="" id="{4E48C71E-74F8-47D2-BE44-0C24227D1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16225"/>
            <a:ext cx="20637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xmlns="" id="{3EF94A17-EB7A-4076-B64A-95257FDEA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771332" y="1587501"/>
            <a:ext cx="1916832" cy="27782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26" name="Picture 2">
            <a:extLst>
              <a:ext uri="{FF2B5EF4-FFF2-40B4-BE49-F238E27FC236}">
                <a16:creationId xmlns:a16="http://schemas.microsoft.com/office/drawing/2014/main" xmlns="" id="{5F3B1806-29D6-4056-9F9A-4070659B4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4" t="7462" b="1808"/>
          <a:stretch>
            <a:fillRect/>
          </a:stretch>
        </p:blipFill>
        <p:spPr bwMode="auto">
          <a:xfrm>
            <a:off x="6246813" y="4684713"/>
            <a:ext cx="244157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E13298B9-3F24-48B7-B2E5-CD3F6BF2A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0" y="1300163"/>
            <a:ext cx="8140411" cy="429418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500" b="1">
              <a:latin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hu-HU" altLang="hu-HU" sz="1600" b="1" dirty="0">
                <a:latin typeface="Verdana"/>
                <a:ea typeface="Verdana"/>
                <a:cs typeface="Verdana" panose="020B0604030504040204" pitchFamily="34" charset="0"/>
              </a:rPr>
              <a:t>A magyar vasúti műszaki és üzemi szabályok korszerűsítésére az új előírások, szabályok, rendeletek és utasítások rendszerének megalkotása </a:t>
            </a:r>
            <a:endParaRPr lang="hu-HU" altLang="hu-HU" sz="1600" b="1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hu-HU" altLang="hu-HU" sz="1600" dirty="0">
              <a:effectLst>
                <a:outerShdw blurRad="38100" dist="38100" dir="2700000" algn="tl">
                  <a:srgbClr val="C0C0C0"/>
                </a:outerShdw>
              </a:effectLst>
              <a:cs typeface="Calibri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600" dirty="0">
                <a:latin typeface="Verdana"/>
                <a:ea typeface="Verdana"/>
                <a:cs typeface="Verdana" panose="020B0604030504040204" pitchFamily="34" charset="0"/>
              </a:rPr>
              <a:t>Kijelölés: 1846/2017. (XI.14.) számú </a:t>
            </a:r>
            <a:r>
              <a:rPr lang="hu-HU" alt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hu-HU" altLang="hu-H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hu-HU" altLang="hu-HU" sz="1600" dirty="0">
                <a:latin typeface="Verdana"/>
                <a:ea typeface="Verdana"/>
                <a:cs typeface="Verdana" panose="020B0604030504040204" pitchFamily="34" charset="0"/>
              </a:rPr>
              <a:t>kormányhatározat</a:t>
            </a:r>
            <a:endParaRPr lang="hu-HU" altLang="hu-HU" sz="1600">
              <a:latin typeface="Verdana"/>
              <a:ea typeface="Verdana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hu-HU" altLang="hu-HU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600" dirty="0">
                <a:latin typeface="Verdana"/>
                <a:ea typeface="Verdana"/>
                <a:cs typeface="Verdana" panose="020B0604030504040204" pitchFamily="34" charset="0"/>
              </a:rPr>
              <a:t>Támogatási Kérelem benyújtása: 2018.02.07.</a:t>
            </a:r>
            <a:endParaRPr lang="hu-HU" altLang="hu-HU" sz="1600">
              <a:latin typeface="Verdana"/>
              <a:ea typeface="Verdana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hu-HU" altLang="hu-HU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600" dirty="0">
                <a:latin typeface="Verdana"/>
                <a:ea typeface="Verdana"/>
                <a:cs typeface="Verdana" panose="020B0604030504040204" pitchFamily="34" charset="0"/>
              </a:rPr>
              <a:t>Támogatói döntés: 2018.03.26.</a:t>
            </a:r>
            <a:endParaRPr lang="hu-HU" altLang="hu-HU" sz="1600">
              <a:latin typeface="Verdana"/>
              <a:ea typeface="Verdana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hu-HU" altLang="hu-HU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600" dirty="0">
                <a:latin typeface="Verdana"/>
                <a:ea typeface="Verdana"/>
                <a:cs typeface="Verdana" panose="020B0604030504040204" pitchFamily="34" charset="0"/>
              </a:rPr>
              <a:t>Támogatási Szerződés aláírása és hatályba lépése: 2018.04.09.</a:t>
            </a:r>
            <a:endParaRPr lang="hu-HU" altLang="hu-HU" sz="1600">
              <a:latin typeface="Verdana"/>
              <a:ea typeface="Verdana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hu-HU" altLang="hu-HU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600" dirty="0">
                <a:latin typeface="Verdana"/>
                <a:ea typeface="Verdana"/>
                <a:cs typeface="Verdana" panose="020B0604030504040204" pitchFamily="34" charset="0"/>
              </a:rPr>
              <a:t>A projekt fizikai befejezésének tervezett napja: 2019.10.31.</a:t>
            </a:r>
            <a:endParaRPr lang="hu-HU" altLang="hu-HU" sz="1600">
              <a:latin typeface="Verdana"/>
              <a:ea typeface="Verdana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hu-HU" altLang="hu-HU" sz="16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u-HU" altLang="hu-HU" sz="1600" dirty="0">
                <a:latin typeface="Verdana"/>
                <a:ea typeface="Verdana"/>
                <a:cs typeface="Verdana" panose="020B0604030504040204" pitchFamily="34" charset="0"/>
              </a:rPr>
              <a:t>A projekt módosított befejezési határideje: 2020.06.16.</a:t>
            </a:r>
            <a:endParaRPr lang="hu-HU" altLang="hu-HU" sz="1600">
              <a:effectLst>
                <a:outerShdw blurRad="38100" dist="38100" dir="2700000" algn="tl">
                  <a:srgbClr val="C0C0C0"/>
                </a:outerShdw>
              </a:effectLst>
              <a:latin typeface="Verdana"/>
              <a:ea typeface="Verdana"/>
            </a:endParaRPr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xmlns="" id="{71569980-95EA-4326-8969-81C51FADD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725" y="2438400"/>
            <a:ext cx="3213100" cy="163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ím 1">
            <a:extLst>
              <a:ext uri="{FF2B5EF4-FFF2-40B4-BE49-F238E27FC236}">
                <a16:creationId xmlns:a16="http://schemas.microsoft.com/office/drawing/2014/main" xmlns="" id="{DA8310A4-B7AE-4BE4-9138-5C2396E7D558}"/>
              </a:ext>
            </a:extLst>
          </p:cNvPr>
          <p:cNvSpPr txBox="1">
            <a:spLocks/>
          </p:cNvSpPr>
          <p:nvPr/>
        </p:nvSpPr>
        <p:spPr bwMode="auto">
          <a:xfrm>
            <a:off x="1466850" y="285750"/>
            <a:ext cx="7677150" cy="582613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altLang="hu-HU" sz="27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IKOP-2.1.0-15-2018-00047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E13298B9-3F24-48B7-B2E5-CD3F6BF2A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316" y="1300163"/>
            <a:ext cx="8733909" cy="48628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40" tIns="45720" rIns="91440" bIns="45720" anchor="t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altLang="hu-HU" sz="1500" b="1" dirty="0">
              <a:latin typeface="Verdana" panose="020B0604030504040204" pitchFamily="34" charset="0"/>
            </a:endParaRPr>
          </a:p>
          <a:p>
            <a:pPr marL="355600" algn="just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hu-HU" sz="1500" dirty="0">
                <a:latin typeface="Verdana"/>
                <a:ea typeface="Verdana"/>
                <a:cs typeface="Arial"/>
              </a:rPr>
              <a:t>2018.05 – 2018.09. Projektszervezési lépése, a projekt szakmai tartalmának és a megvalósítás koncepciójának kidolgozása.</a:t>
            </a:r>
            <a:endParaRPr lang="en-US" sz="1500" dirty="0">
              <a:latin typeface="Verdana"/>
              <a:ea typeface="Verdana"/>
              <a:cs typeface="Calibri"/>
            </a:endParaRPr>
          </a:p>
          <a:p>
            <a:pPr marL="355600"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hu-HU" sz="1500" dirty="0">
              <a:latin typeface="Verdana"/>
              <a:ea typeface="Verdana"/>
              <a:cs typeface="Calibri"/>
            </a:endParaRPr>
          </a:p>
          <a:p>
            <a:pPr marL="355600"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hu-HU" sz="1500" dirty="0">
                <a:latin typeface="Verdana"/>
                <a:ea typeface="Verdana"/>
                <a:cs typeface="Arial"/>
              </a:rPr>
              <a:t>2018. szeptember. A feladat jogi illetve műszaki szakmai részre bontása.</a:t>
            </a:r>
            <a:endParaRPr lang="en-US" sz="1500" dirty="0">
              <a:latin typeface="Verdana"/>
              <a:ea typeface="Verdana"/>
              <a:cs typeface="Arial"/>
            </a:endParaRPr>
          </a:p>
          <a:p>
            <a:pPr marL="355600" algn="just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hu-HU" sz="1500" dirty="0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2019.02.27. Két jogi szakmai anyag elkészülte (</a:t>
            </a:r>
            <a:r>
              <a:rPr lang="hu-HU" sz="1500" dirty="0" err="1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Szabó&amp;Szomor</a:t>
            </a:r>
            <a:r>
              <a:rPr lang="hu-HU" sz="1500" dirty="0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 Ügyvédi Iroda)</a:t>
            </a:r>
            <a:endParaRPr lang="en-US" sz="1500" dirty="0">
              <a:latin typeface="Verdana"/>
              <a:ea typeface="Verdana"/>
              <a:cs typeface="Calibri"/>
            </a:endParaRPr>
          </a:p>
          <a:p>
            <a:pPr marL="804545" indent="-285750" algn="just">
              <a:lnSpc>
                <a:spcPct val="100000"/>
              </a:lnSpc>
              <a:spcBef>
                <a:spcPct val="0"/>
              </a:spcBef>
              <a:buFont typeface="Arial"/>
              <a:buChar char="•"/>
            </a:pPr>
            <a:r>
              <a:rPr lang="hu-HU" sz="1500" dirty="0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a jelenlegi nemzeti szabályozási hierarchiát bemutatása és értékelése, </a:t>
            </a:r>
            <a:endParaRPr lang="en-US" sz="1500" dirty="0">
              <a:latin typeface="Verdana"/>
              <a:ea typeface="Verdana"/>
              <a:cs typeface="Calibri"/>
            </a:endParaRPr>
          </a:p>
          <a:p>
            <a:pPr marL="804545" indent="-285750" algn="just">
              <a:lnSpc>
                <a:spcPct val="100000"/>
              </a:lnSpc>
              <a:spcBef>
                <a:spcPct val="0"/>
              </a:spcBef>
              <a:buFont typeface="Arial"/>
              <a:buChar char="•"/>
            </a:pPr>
            <a:r>
              <a:rPr lang="hu-HU" sz="1500" dirty="0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a vasúti műszaki szabályozás jövőbeni rendszerére vonatkozó szabályozási modellek, alternatívák kimunkálása és azok elemzése. </a:t>
            </a:r>
            <a:endParaRPr lang="en-US" sz="1500" dirty="0">
              <a:latin typeface="Verdana"/>
              <a:ea typeface="Verdana"/>
              <a:cs typeface="Calibri"/>
            </a:endParaRPr>
          </a:p>
          <a:p>
            <a:pPr marL="355600" algn="just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hu-HU" sz="1500" dirty="0">
                <a:latin typeface="Verdana"/>
                <a:ea typeface="Verdana"/>
                <a:cs typeface="Arial"/>
              </a:rPr>
              <a:t>2019.07.12. Szerződéskötés a BME ITS Nonprofit Zrt-vel a rendelettervezetek elkészítésre és a műszaki szakmai munka elvégzésére.</a:t>
            </a:r>
            <a:endParaRPr lang="en-US" sz="1500" dirty="0">
              <a:latin typeface="Verdana"/>
              <a:ea typeface="Verdana"/>
              <a:cs typeface="Calibri"/>
            </a:endParaRPr>
          </a:p>
          <a:p>
            <a:pPr marL="355600" algn="just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hu-HU" sz="1500" dirty="0">
                <a:latin typeface="Verdana"/>
                <a:ea typeface="Verdana"/>
                <a:cs typeface="Arial"/>
              </a:rPr>
              <a:t>2019.09.10. A feladat által érintett jelenlegi jogszabályi és egyéb szintű (szabályzatok, utasítások, szabványok, stb.) szabályozási anyagok áttekintése, értékelése.</a:t>
            </a:r>
            <a:endParaRPr lang="en-US" sz="1500" dirty="0">
              <a:latin typeface="Verdana"/>
              <a:ea typeface="Verdana"/>
              <a:cs typeface="Arial"/>
            </a:endParaRPr>
          </a:p>
          <a:p>
            <a:pPr marL="355600" algn="just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hu-HU" sz="1500" dirty="0">
                <a:latin typeface="Verdana"/>
                <a:ea typeface="Verdana"/>
                <a:cs typeface="Arial"/>
              </a:rPr>
              <a:t>2019.10.10. Átjárhatósági Műszaki Előírásokban nyitott, illetve nem szabályozott kérdések azonosítása, csoportosítása és ehhez kapcsolódóan a hazai szabályozási kulcsdokumentumok kijelölése, áttekintése, a változtatási szempontrendszer kidolgozása.</a:t>
            </a:r>
            <a:endParaRPr lang="en-US" sz="1500" dirty="0">
              <a:latin typeface="Verdana"/>
              <a:ea typeface="Verdana"/>
              <a:cs typeface="Calibri"/>
            </a:endParaRPr>
          </a:p>
          <a:p>
            <a:pPr marL="355600" algn="just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hu-HU" sz="1500" dirty="0">
                <a:solidFill>
                  <a:srgbClr val="FF0000"/>
                </a:solidFill>
                <a:latin typeface="Verdana"/>
                <a:ea typeface="Verdana"/>
                <a:cs typeface="Arial"/>
              </a:rPr>
              <a:t>2019.09.20. A Műszaki Szakértői Bizottság (MAÚT) megalakulása. </a:t>
            </a:r>
            <a:endParaRPr lang="hu-HU" altLang="hu-HU" sz="1500" dirty="0">
              <a:effectLst>
                <a:outerShdw blurRad="38100" dist="38100" dir="2700000" algn="tl">
                  <a:srgbClr val="C0C0C0"/>
                </a:outerShdw>
              </a:effectLst>
              <a:latin typeface="Verdana"/>
              <a:ea typeface="Verdana"/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xmlns="" id="{DA8310A4-B7AE-4BE4-9138-5C2396E7D558}"/>
              </a:ext>
            </a:extLst>
          </p:cNvPr>
          <p:cNvSpPr txBox="1">
            <a:spLocks/>
          </p:cNvSpPr>
          <p:nvPr/>
        </p:nvSpPr>
        <p:spPr bwMode="auto">
          <a:xfrm>
            <a:off x="1466850" y="285750"/>
            <a:ext cx="7677150" cy="582613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 anchor="b">
            <a:norm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70000"/>
              </a:lnSpc>
              <a:defRPr/>
            </a:pPr>
            <a:r>
              <a:rPr lang="hu-HU" sz="2700" b="1" dirty="0">
                <a:solidFill>
                  <a:srgbClr val="59595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/>
                <a:ea typeface="Verdana"/>
              </a:rPr>
              <a:t>4. A projekt rövid története</a:t>
            </a:r>
          </a:p>
        </p:txBody>
      </p:sp>
    </p:spTree>
    <p:extLst>
      <p:ext uri="{BB962C8B-B14F-4D97-AF65-F5344CB8AC3E}">
        <p14:creationId xmlns:p14="http://schemas.microsoft.com/office/powerpoint/2010/main" val="3602408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-té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BA5BFFD2EECEBF409486C44F72D4BCF1" ma:contentTypeVersion="6" ma:contentTypeDescription="Új dokumentum létrehozása." ma:contentTypeScope="" ma:versionID="b6cbfcf133052fecf51da0fba58b8ea5">
  <xsd:schema xmlns:xsd="http://www.w3.org/2001/XMLSchema" xmlns:xs="http://www.w3.org/2001/XMLSchema" xmlns:p="http://schemas.microsoft.com/office/2006/metadata/properties" xmlns:ns2="24d380d2-2cfc-48ba-9e19-546a82f24909" targetNamespace="http://schemas.microsoft.com/office/2006/metadata/properties" ma:root="true" ma:fieldsID="372cc3d5158a5d1a0c4453c39a3a4200" ns2:_="">
    <xsd:import namespace="24d380d2-2cfc-48ba-9e19-546a82f249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d380d2-2cfc-48ba-9e19-546a82f249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950C31-8C15-471D-836C-62A14C163A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d380d2-2cfc-48ba-9e19-546a82f249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F59AEB-44F3-4744-B9AA-42FD45B99E72}">
  <ds:schemaRefs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24d380d2-2cfc-48ba-9e19-546a82f24909"/>
  </ds:schemaRefs>
</ds:datastoreItem>
</file>

<file path=customXml/itemProps3.xml><?xml version="1.0" encoding="utf-8"?>
<ds:datastoreItem xmlns:ds="http://schemas.openxmlformats.org/officeDocument/2006/customXml" ds:itemID="{31929EA3-8927-4D56-9CBF-CC55ED62A6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</TotalTime>
  <Words>978</Words>
  <Application>Microsoft Office PowerPoint</Application>
  <PresentationFormat>Diavetítés a képernyőre (4:3 oldalarány)</PresentationFormat>
  <Paragraphs>238</Paragraphs>
  <Slides>27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4</vt:i4>
      </vt:variant>
      <vt:variant>
        <vt:lpstr>Diacímek</vt:lpstr>
      </vt:variant>
      <vt:variant>
        <vt:i4>27</vt:i4>
      </vt:variant>
    </vt:vector>
  </HeadingPairs>
  <TitlesOfParts>
    <vt:vector size="31" baseType="lpstr">
      <vt:lpstr>Office-téma</vt:lpstr>
      <vt:lpstr>1_Office-téma</vt:lpstr>
      <vt:lpstr>2_Office-téma</vt:lpstr>
      <vt:lpstr>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www.maut.hu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pms</dc:creator>
  <cp:lastModifiedBy>Latitude 3590</cp:lastModifiedBy>
  <cp:revision>605</cp:revision>
  <cp:lastPrinted>2016-09-06T12:03:04Z</cp:lastPrinted>
  <dcterms:created xsi:type="dcterms:W3CDTF">2016-08-31T11:30:32Z</dcterms:created>
  <dcterms:modified xsi:type="dcterms:W3CDTF">2020-12-06T11:02:40Z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0x010100BA5BFFD2EECEBF409486C44F72D4BCF1</vt:lpwstr>
  </property>
</Properties>
</file>