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B95793-F9A2-4D48-A06E-7573F992A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7F9FF1-9FB1-417A-A73D-EF7FC984B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6D55551-F82F-417A-BD89-56E8C3FD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848BE19-6C91-48EB-A9D5-797E1CD41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B209924-AEEE-4183-B03D-8AA153153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164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27A159-A444-4F1C-AF79-5D6B73E5F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4F2DF76-F3AD-47A2-A1E8-6464E7EAA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F4E62C-277C-492E-B2DF-05C6239B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AC3E9BD-AD07-47A1-BF26-70AF5025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5A97692-2393-4404-B0D9-85CE9764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031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5CECBD6-100F-4D31-8348-4DF3DBBF04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4960744-7C67-40D7-9019-34476AD73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8A8E9D5-DFB5-4484-9ABE-6B5F398A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6AA5A7C-851A-490D-B8AC-56502386C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70DEFF-8C0C-4C69-98A3-C5DE20CE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039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8DA5B5-C5A5-40AA-BAB4-8C1DAB760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DBEF61-FE41-4974-A219-084586433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7FD5090-6DF0-4641-8AC4-3AD073C4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C0BCA6B-F8AC-4749-9755-0CEDD130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A894810-0F99-43B8-98D3-8F420860D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479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760167-C84B-4F4B-97DD-560094FD3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8759F2B-6580-44C5-B385-24882B4CC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AC145C3-D49F-467E-9B44-0ACB0EEA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9D3EE9A-DA21-49E5-AD1A-60928A931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71C44E3-4D4C-4766-A88C-6A302840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20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DA5921-3FAF-4F26-9A2F-3A9D7F79D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26AADC-8D39-4778-9DF6-EEFF74EC4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BF8F307-6F87-4051-A4DD-CB78140F4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DCC3185-5E5C-4C33-8092-447FA214A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912AF53-D9D1-4B03-A64B-2C6D3FD4F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4E9CD4C-2362-44CB-8049-55077840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622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C85E55-1A0F-41F6-8B90-2300AF056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E835CE9-137D-4889-B162-15EF2C60C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4CA71F6-5F65-4583-A620-F076B9530D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2D2B114-3798-406B-BB8B-6F67EEE6A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4FD5DC0-058C-4452-88E1-8925772B0F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75AD51D-4140-4E7E-99E4-11FDB74BE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5F2293FE-25EB-46AF-9B8E-7AC9EDB14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4D6DE86-1C77-4A06-B426-72A441160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015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F0B619-0BDE-4BD4-BAD8-9CCF191C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FD6DCD4-3166-45B0-8788-D80266B77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CB9943D-ACC9-4835-A2A3-E87023F1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67871E4-8F78-48FE-A395-ED9787084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07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CB27AB8-1F0E-4C58-AC74-C4A9503F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1FCCDD4-0CEA-4160-AD6D-58A431CD5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734ADD9-F4A3-403B-88BF-074540AFE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236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524292F-C31C-4D02-A459-392FDF40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285379-2A3E-4F56-BC01-B937AC248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1EDE60D-2676-4A7E-87A5-71C6CB9EC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663B34D-8075-475D-84ED-26C78785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786F23A-AAF6-4DAD-BBDC-BEC612DB5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DA1E5C2-6C7B-4222-ACA4-AA6A270B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391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4968886-AE6A-402D-97B7-860AD5E9F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39E875E-9C37-4118-A5FA-8E897B9F0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182F8AC-3080-49C9-9F22-6D9836AFB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8E74138-70BF-422E-B017-AD9A5045C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4423C3D-8C66-4D65-A122-33E55900E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0EDA58B-9BF3-4117-A005-29E2714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231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B13F9EE-8401-4EEE-B8A1-6A77457F7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E21CFFE-7578-49F2-BC8B-BEA8059D2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87F6F8A-5040-4B0F-9F93-B91BC40C8B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D68EF-2CDC-47B2-86BD-6EA30579BF8E}" type="datetimeFigureOut">
              <a:rPr lang="hu-HU" smtClean="0"/>
              <a:t>2020. 12. 07.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8ADFBD5-5D34-459B-97CF-0FA105E432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3B5607-A23B-4D59-85EB-1FB702F1C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6DBB3-C017-4177-B8F9-D6CA3BE366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685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4">
            <a:extLst>
              <a:ext uri="{FF2B5EF4-FFF2-40B4-BE49-F238E27FC236}">
                <a16:creationId xmlns:a16="http://schemas.microsoft.com/office/drawing/2014/main" id="{95345796-D408-4C25-972B-B26FB187A1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9091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2ACD71B-8380-4729-8831-5C269EECB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2" y="2265729"/>
            <a:ext cx="10568247" cy="3213799"/>
          </a:xfrm>
        </p:spPr>
        <p:txBody>
          <a:bodyPr>
            <a:normAutofit/>
          </a:bodyPr>
          <a:lstStyle/>
          <a:p>
            <a:pPr algn="l"/>
            <a:r>
              <a:rPr lang="hu-HU" b="1" dirty="0"/>
              <a:t>A biztosítóberendezési alrendszer szabályozási koncepciója</a:t>
            </a:r>
            <a:br>
              <a:rPr lang="hu-HU" sz="3600" dirty="0"/>
            </a:br>
            <a:r>
              <a:rPr lang="hu-HU" sz="3600" dirty="0"/>
              <a:t>(Változások a Vonatbefolyásoló rendszerekre vonatkozó műszaki szabályozásban)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3313F9E-1150-4E06-905D-78D114C97E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hu-HU" b="1" dirty="0"/>
              <a:t>Dr. Szabó Géza </a:t>
            </a:r>
            <a:r>
              <a:rPr lang="hu-HU" dirty="0"/>
              <a:t>egyetemi docens</a:t>
            </a:r>
          </a:p>
        </p:txBody>
      </p:sp>
    </p:spTree>
    <p:extLst>
      <p:ext uri="{BB962C8B-B14F-4D97-AF65-F5344CB8AC3E}">
        <p14:creationId xmlns:p14="http://schemas.microsoft.com/office/powerpoint/2010/main" val="866488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D7D6ED8-3F89-4C7D-A2D1-9090DD7D47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hu-HU" sz="2000" b="1" dirty="0"/>
              <a:t>Biztosítóberendezési tervek visszamenőleges hatályú elektronikus kezelése</a:t>
            </a:r>
          </a:p>
          <a:p>
            <a:pPr marL="0" indent="0">
              <a:buNone/>
            </a:pPr>
            <a:r>
              <a:rPr lang="hu-HU" sz="2000" dirty="0"/>
              <a:t>(A ponttal két dolgot szeretnénk elérni: naprakész, elektronikusan elérhető, rendezett, helyszíni információkat az üzemeltetéshez és ugyanezt az esetleges átalakítások, módosítások, továbbfejlesztések számára.)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Migrációs stratégia szükségessége, ill. kötelezettsége.</a:t>
            </a:r>
          </a:p>
        </p:txBody>
      </p:sp>
    </p:spTree>
    <p:extLst>
      <p:ext uri="{BB962C8B-B14F-4D97-AF65-F5344CB8AC3E}">
        <p14:creationId xmlns:p14="http://schemas.microsoft.com/office/powerpoint/2010/main" val="392920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D51768B-6956-4DBC-9270-FE47C0435C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hu-HU" sz="2000" b="1" dirty="0"/>
              <a:t>Biztosítóberendezési biztonság szabványos alapokra helyezése</a:t>
            </a:r>
          </a:p>
          <a:p>
            <a:pPr marL="449580">
              <a:spcAft>
                <a:spcPts val="800"/>
              </a:spcAft>
            </a:pPr>
            <a:r>
              <a:rPr lang="hu-H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MSZ EN 50126-1:2018, Vasúti alkalmazások. A megbízhatóság, az üzemkészség, a karbantarthatóság és a biztonság (RAMS) előírása és bizonyítása. 1. rész: Az általános RAMS-folyamat</a:t>
            </a:r>
            <a:endParaRPr lang="hu-H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spcAft>
                <a:spcPts val="800"/>
              </a:spcAft>
            </a:pPr>
            <a:r>
              <a:rPr lang="hu-H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MSZ EN 50126-2:2018, Vasúti alkalmazások. A megbízhatóság, az üzemkészség, a karbantarthatóság és a biztonság (RAMS) előírása és bizonyítása. 2. rész: Rendszerek biztonsági megközelítése</a:t>
            </a:r>
            <a:endParaRPr lang="hu-H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spcAft>
                <a:spcPts val="800"/>
              </a:spcAft>
            </a:pPr>
            <a:r>
              <a:rPr lang="hu-H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MSZ EN 50129:2019, Vasúti alkalmazások. Távközlési, biztosítóberendezési és adatfeldolgozó rendszerek. Biztonsági elektronikai rendszerek biztosítóberendezésekhez</a:t>
            </a:r>
            <a:endParaRPr lang="hu-H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>
              <a:lnSpc>
                <a:spcPct val="100000"/>
              </a:lnSpc>
              <a:spcAft>
                <a:spcPts val="800"/>
              </a:spcAft>
            </a:pPr>
            <a:r>
              <a:rPr lang="hu-HU" sz="1400" i="1" dirty="0">
                <a:latin typeface="Calibri" panose="020F0502020204030204" pitchFamily="34" charset="0"/>
                <a:cs typeface="Times New Roman" panose="02020603050405020304" pitchFamily="18" charset="0"/>
              </a:rPr>
              <a:t>MSZ EN 50128:2011, Vasúti alkalmazások. Távközlési, biztosítóberendezési és adatfeldolgozó rendszerek. Szoftverek vasúti vezérlő- és védelmi rendszerekhez </a:t>
            </a:r>
          </a:p>
        </p:txBody>
      </p:sp>
    </p:spTree>
    <p:extLst>
      <p:ext uri="{BB962C8B-B14F-4D97-AF65-F5344CB8AC3E}">
        <p14:creationId xmlns:p14="http://schemas.microsoft.com/office/powerpoint/2010/main" val="35781221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FFE0A7C-788B-4EE5-ACBF-0B6618E4AF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hu-HU" sz="2000" b="1" dirty="0"/>
              <a:t>Biztosítóberendezési referenciarendszerek</a:t>
            </a:r>
          </a:p>
          <a:p>
            <a:pPr marL="514350" indent="-514350">
              <a:buFont typeface="+mj-lt"/>
              <a:buAutoNum type="arabicPeriod" startAt="5"/>
            </a:pPr>
            <a:endParaRPr lang="hu-HU" sz="1400" dirty="0"/>
          </a:p>
          <a:p>
            <a:pPr marL="0" indent="0">
              <a:buNone/>
            </a:pPr>
            <a:r>
              <a:rPr lang="hu-HU" sz="1800" dirty="0"/>
              <a:t>Egy terméket, eszközt vagy rendszert nem lehet csak a nevével és fő jellemzőivel azonosítani: tudni kell azt is, mit jelent a reprodukciója (mi maga a termék vagy a rendszer) és milyen szabályokkal alkalmazható, hogyan tervezhető vagy konfigurálható (és pl. nincs-e az alkalmazására vonatkozó kizárás bizonyos esetekre nézve). Néhány esetre (amelyek persze kiemelt fontosságúak a vasúti biztosítóberendezési technikában mint pl. D55 vagy D70 állomási biztosítóberendezések) un. alapáramkörök léteznek; elvben az alapáramkörök tartalmazzák a további felhasználáshoz, tervezéshez szükséges információkat. </a:t>
            </a:r>
          </a:p>
          <a:p>
            <a:pPr marL="0" indent="0">
              <a:buNone/>
            </a:pPr>
            <a:r>
              <a:rPr lang="hu-HU" sz="1800" i="1" dirty="0"/>
              <a:t>A ”biztosítóberendezési referenciarendszer” megnevezés fogalma nem azonosa 402/2013/EU szerinti kockázatelemzéseknél alkalmazott „referenciarendszer” fogalommal; de a tervezet ezt kezeli.</a:t>
            </a:r>
          </a:p>
        </p:txBody>
      </p:sp>
    </p:spTree>
    <p:extLst>
      <p:ext uri="{BB962C8B-B14F-4D97-AF65-F5344CB8AC3E}">
        <p14:creationId xmlns:p14="http://schemas.microsoft.com/office/powerpoint/2010/main" val="11888281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F5D8DC8-AC12-4AAE-B58C-95C87616BF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hu-HU" sz="2000" b="1" dirty="0"/>
              <a:t>Feltétfüzetek és egyenértékű engedélyezési terv specifikációk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Fontos változás a feltétfüzetek esetében az elérhetőség előírása, az elérés feltételeinek nyilvánosság tétele; mindez a gyártók és potenciális gyártók piacra lépésének elősegítése és a szakmai esélyegyenlőség biztosítása érdekében. </a:t>
            </a:r>
          </a:p>
          <a:p>
            <a:pPr marL="0" indent="0">
              <a:buNone/>
            </a:pPr>
            <a:r>
              <a:rPr lang="hu-HU" sz="2000" dirty="0"/>
              <a:t>Ugyancsak fontos elem a pályahálózat működtetők azon lehetőségének megteremtése, hogy más pályahálózat működtetőtől már bevezetett feltétfüzetet -megfelelő eljárás mellett - átvehessenek.</a:t>
            </a:r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4259954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79B6090-1704-4C0B-B520-A79B9C4587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hu-HU" sz="2000" b="1" dirty="0"/>
              <a:t>Kockázatelemzés és -értékelés alapú eltérések</a:t>
            </a:r>
          </a:p>
          <a:p>
            <a:pPr marL="0" indent="0">
              <a:buNone/>
            </a:pPr>
            <a:r>
              <a:rPr lang="hu-HU" sz="1300" dirty="0"/>
              <a:t>Az nyilvánvalónak látszik, hogy a vasúti rendszer összes helyi specialitása nem kezelhető optimálisan egy (praktikus okokból nem is túl hosszú) jogszabállyal; viszont kezdeni kell valamit az olyan esetekkel, amikor a tervezés szükségszerűségeképpen egyes jogszabályi pontok teljesülése alól felmentést kellene kérni. </a:t>
            </a:r>
          </a:p>
          <a:p>
            <a:pPr marL="0" indent="0">
              <a:buNone/>
            </a:pPr>
            <a:r>
              <a:rPr lang="hu-HU" sz="1300" dirty="0"/>
              <a:t>A tervezet az ilyen esetekre – megengedő jelleggel – bevezeti a kockázatelemzés -és értékelés lehetőségét, ami alapján adott követelményektől el lehet térni. Ez a módszer uniformizálja a korábbi jogszabályi pontok alóli felmentés rendszerét, lehetővé téve azt is, hogy a független megfelelésértékelő a jogszabályi pontoktól való eltérés műszaki értékelési alapját (hiszen az így a terv részévé válik) is értékelje.</a:t>
            </a:r>
          </a:p>
          <a:p>
            <a:pPr marL="0" indent="0">
              <a:buNone/>
            </a:pPr>
            <a:r>
              <a:rPr lang="hu-HU" sz="1300" dirty="0"/>
              <a:t>Ugyanakkor a tervezet nem teszi kötelezővé a kockázatelemzés és -értékelés alkalmazását: az olyan esetekben, amikor a jogszabályi követelmények teljesítésre kerülnek, ezen jogszabály alapján nincs szükség kockázatelemzés és -értékelésre. Ez alól kivétel a jelzőberendezések átalakítása, ahol az átalakítás tervezése során bizonyítandónak gondoljuk a jelzőberendezések egyes funkciókra történő további alkalmazhatóságát és megfontolandónak véljük a funkcióbővítés szükségességét (mindösszesen három funkciócsoportra, ha ezek értelmezhetőek az adott helyszínen).</a:t>
            </a:r>
          </a:p>
        </p:txBody>
      </p:sp>
    </p:spTree>
    <p:extLst>
      <p:ext uri="{BB962C8B-B14F-4D97-AF65-F5344CB8AC3E}">
        <p14:creationId xmlns:p14="http://schemas.microsoft.com/office/powerpoint/2010/main" val="520055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13B2AFE-00B1-435B-8470-713BAD554D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hu-HU" sz="2000" b="1" dirty="0"/>
              <a:t>Jelzőberendezések alkalmazása</a:t>
            </a:r>
          </a:p>
          <a:p>
            <a:pPr marL="0" indent="0">
              <a:buNone/>
            </a:pPr>
            <a:r>
              <a:rPr lang="hu-HU" sz="2000" dirty="0"/>
              <a:t>A tervezet célja egyértelműen az, hogy új telepítés, vagy jelentős átalakítás esetén a jelzőberendezések alkalmazását mozdítsuk el a biztosítóberendezések alkalmazása felé és jelzőberendezés bizonyos funkciók vonatkozásában csak elemzéssel alátámasztott esetekben legyen alkalmazható. A cél a vasútbiztonság fenntartása és növelése. </a:t>
            </a:r>
          </a:p>
        </p:txBody>
      </p:sp>
    </p:spTree>
    <p:extLst>
      <p:ext uri="{BB962C8B-B14F-4D97-AF65-F5344CB8AC3E}">
        <p14:creationId xmlns:p14="http://schemas.microsoft.com/office/powerpoint/2010/main" val="25187363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8E7F2FB-BBFA-447E-BED1-2C50565ED3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hu-HU" sz="2000" b="1" dirty="0"/>
              <a:t>Jelzők, jelzések</a:t>
            </a:r>
          </a:p>
          <a:p>
            <a:pPr marL="0" indent="0">
              <a:buNone/>
            </a:pPr>
            <a:endParaRPr lang="hu-HU" sz="2000" dirty="0"/>
          </a:p>
          <a:p>
            <a:r>
              <a:rPr lang="hu-HU" sz="2000" dirty="0"/>
              <a:t>A jelző- és biztosítóberendezések által kezelt jelzők definiálása, jelzései, és természetesen a jelzések jelentése, a közvetített parancs stb. nem a biztosítóberendezési terjedelemben történik meg;</a:t>
            </a:r>
          </a:p>
          <a:p>
            <a:r>
              <a:rPr lang="hu-HU" sz="2000" dirty="0"/>
              <a:t>De ezek elhelyezése, „kitűzése” már a biztosítóberendezési tervezés feladatkörébe tartozik, ezért ezt a területrészt javaslati anyagunk lefedi.</a:t>
            </a:r>
          </a:p>
        </p:txBody>
      </p:sp>
    </p:spTree>
    <p:extLst>
      <p:ext uri="{BB962C8B-B14F-4D97-AF65-F5344CB8AC3E}">
        <p14:creationId xmlns:p14="http://schemas.microsoft.com/office/powerpoint/2010/main" val="3662532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288C0A7-F093-415C-8FF7-E28C1372A2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04" r="35356" b="27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Összefoglalás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867656" cy="3207258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endParaRPr lang="hu-HU" sz="1400" dirty="0"/>
          </a:p>
          <a:p>
            <a:r>
              <a:rPr lang="hu-HU" sz="2200" dirty="0"/>
              <a:t>A vasút 150 éve így működik…</a:t>
            </a:r>
          </a:p>
          <a:p>
            <a:r>
              <a:rPr lang="hu-HU" sz="2200" dirty="0"/>
              <a:t>… ha ez így volt eddig, akkor most egy kicsit korszerűbbé fog válni.</a:t>
            </a:r>
          </a:p>
          <a:p>
            <a:endParaRPr lang="hu-HU" sz="2200" dirty="0"/>
          </a:p>
          <a:p>
            <a:r>
              <a:rPr lang="hu-HU" sz="2200" b="1" dirty="0"/>
              <a:t>Többletmunkát</a:t>
            </a:r>
            <a:r>
              <a:rPr lang="hu-HU" sz="2200" dirty="0"/>
              <a:t> fog jelenteni a jelenleg a vasúti biztosítóberendezésekkel foglalkozóknak; </a:t>
            </a:r>
            <a:r>
              <a:rPr lang="hu-HU" sz="2200" b="1" dirty="0"/>
              <a:t>többleterőforrást is fog igényelni</a:t>
            </a:r>
            <a:r>
              <a:rPr lang="hu-HU" sz="2200" dirty="0"/>
              <a:t>, de hosszabb távra áttekinthető, dokumentált, biztonságos helyzetet teremt.</a:t>
            </a:r>
          </a:p>
        </p:txBody>
      </p:sp>
    </p:spTree>
    <p:extLst>
      <p:ext uri="{BB962C8B-B14F-4D97-AF65-F5344CB8AC3E}">
        <p14:creationId xmlns:p14="http://schemas.microsoft.com/office/powerpoint/2010/main" val="235432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4">
            <a:extLst>
              <a:ext uri="{FF2B5EF4-FFF2-40B4-BE49-F238E27FC236}">
                <a16:creationId xmlns:a16="http://schemas.microsoft.com/office/drawing/2014/main" id="{95345796-D408-4C25-972B-B26FB187A1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9091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2ACD71B-8380-4729-8831-5C269EECB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992" y="2858248"/>
            <a:ext cx="10456487" cy="2387600"/>
          </a:xfrm>
        </p:spPr>
        <p:txBody>
          <a:bodyPr>
            <a:normAutofit fontScale="90000"/>
          </a:bodyPr>
          <a:lstStyle/>
          <a:p>
            <a:pPr algn="l"/>
            <a:r>
              <a:rPr lang="hu-HU" sz="6700" b="1" dirty="0"/>
              <a:t>A biztosítóberendezési alrendszer szabályozási koncepciója</a:t>
            </a:r>
            <a:br>
              <a:rPr lang="hu-HU" sz="3600" dirty="0"/>
            </a:br>
            <a:endParaRPr lang="hu-HU" sz="3600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3313F9E-1150-4E06-905D-78D114C97E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hu-HU" sz="3200" dirty="0"/>
              <a:t>Dr. Szabó Géza (szabo.geza@certuniv.hu)</a:t>
            </a:r>
          </a:p>
        </p:txBody>
      </p:sp>
    </p:spTree>
    <p:extLst>
      <p:ext uri="{BB962C8B-B14F-4D97-AF65-F5344CB8AC3E}">
        <p14:creationId xmlns:p14="http://schemas.microsoft.com/office/powerpoint/2010/main" val="3951698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E50BFB-CB36-46A2-A093-A58B62DBBC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35000"/>
          </a:blip>
          <a:srcRect r="25"/>
          <a:stretch/>
        </p:blipFill>
        <p:spPr>
          <a:xfrm>
            <a:off x="-19" y="10"/>
            <a:ext cx="12188952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FE590A2F-A54F-4B49-8FCA-E3CC0C10B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668" y="803325"/>
            <a:ext cx="5314536" cy="1325563"/>
          </a:xfrm>
        </p:spPr>
        <p:txBody>
          <a:bodyPr>
            <a:normAutofit/>
          </a:bodyPr>
          <a:lstStyle/>
          <a:p>
            <a:r>
              <a:rPr lang="hu-HU" dirty="0"/>
              <a:t>Személyes érintettség és irányultság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F9BDB0B-C019-4C6F-8EBF-17FD2A951C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867" r="34002"/>
          <a:stretch/>
        </p:blipFill>
        <p:spPr>
          <a:xfrm>
            <a:off x="-2315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067519" h="5265942">
                <a:moveTo>
                  <a:pt x="0" y="0"/>
                </a:moveTo>
                <a:lnTo>
                  <a:pt x="4097786" y="0"/>
                </a:lnTo>
                <a:lnTo>
                  <a:pt x="4176264" y="71326"/>
                </a:lnTo>
                <a:cubicBezTo>
                  <a:pt x="4726927" y="621989"/>
                  <a:pt x="5067519" y="1382723"/>
                  <a:pt x="5067519" y="2223006"/>
                </a:cubicBezTo>
                <a:cubicBezTo>
                  <a:pt x="5067519" y="3903573"/>
                  <a:pt x="3705150" y="5265942"/>
                  <a:pt x="2024583" y="5265942"/>
                </a:cubicBezTo>
                <a:cubicBezTo>
                  <a:pt x="1315594" y="5265942"/>
                  <a:pt x="663237" y="5023470"/>
                  <a:pt x="145914" y="4616926"/>
                </a:cubicBezTo>
                <a:lnTo>
                  <a:pt x="0" y="4489006"/>
                </a:lnTo>
                <a:close/>
              </a:path>
            </a:pathLst>
          </a:cu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AE0782E6-781D-47F5-8E72-07C4F2217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3667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hu-HU" sz="2000" dirty="0"/>
              <a:t>BME-ITS vasúti szabályozás átalakítási projekt, CCS alrendszer munkacsoport-vezető</a:t>
            </a:r>
          </a:p>
          <a:p>
            <a:pPr marL="0" indent="0">
              <a:buNone/>
            </a:pPr>
            <a:r>
              <a:rPr lang="hu-HU" sz="2000" dirty="0"/>
              <a:t>Pozíciók: </a:t>
            </a:r>
          </a:p>
          <a:p>
            <a:r>
              <a:rPr lang="hu-HU" sz="2000" dirty="0"/>
              <a:t>Ügyvezető és vezető szakértő, </a:t>
            </a:r>
            <a:r>
              <a:rPr lang="hu-HU" sz="2000" dirty="0" err="1"/>
              <a:t>Certuniv</a:t>
            </a:r>
            <a:r>
              <a:rPr lang="hu-HU" sz="2000" dirty="0"/>
              <a:t> Kft. (kijelölt megfelelésértékelő szervezet biztosítóberendezési területen)</a:t>
            </a:r>
          </a:p>
          <a:p>
            <a:r>
              <a:rPr lang="hu-HU" sz="2000" dirty="0"/>
              <a:t>Egyetemi docens, BME Közlekedésmérnöki és Járműmérnöki Kar, Közlekedés- és Járműirányítási Tanszék</a:t>
            </a:r>
          </a:p>
        </p:txBody>
      </p:sp>
    </p:spTree>
    <p:extLst>
      <p:ext uri="{BB962C8B-B14F-4D97-AF65-F5344CB8AC3E}">
        <p14:creationId xmlns:p14="http://schemas.microsoft.com/office/powerpoint/2010/main" val="32274525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B1DB6CE-9805-4CEF-84E3-177D6F3F9E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04" r="35356" b="27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161288"/>
            <a:ext cx="8058531" cy="1124712"/>
          </a:xfrm>
        </p:spPr>
        <p:txBody>
          <a:bodyPr anchor="b">
            <a:noAutofit/>
          </a:bodyPr>
          <a:lstStyle/>
          <a:p>
            <a:r>
              <a:rPr lang="hu-HU" dirty="0"/>
              <a:t>CCS? Biztosítóberendezés? Vonatbefolyásolás?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4239006" cy="357873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hu-HU" sz="2000" dirty="0"/>
              <a:t>Az egyetlen alrendszer, ahol az </a:t>
            </a:r>
            <a:r>
              <a:rPr lang="hu-HU" sz="2000" dirty="0" err="1"/>
              <a:t>interoperabilitásnak</a:t>
            </a:r>
            <a:r>
              <a:rPr lang="hu-HU" sz="2000" dirty="0"/>
              <a:t> nem kell a teljes vasúti biztosítóberendezési alrendszerre teljesülnie.</a:t>
            </a:r>
          </a:p>
          <a:p>
            <a:pPr marL="0" indent="0">
              <a:buNone/>
            </a:pPr>
            <a:r>
              <a:rPr lang="hu-HU" sz="2000" dirty="0"/>
              <a:t>DE! Nem csak vonatbefolyásolás (ETCS), hanem járműérzékelés is!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A CCS, mint </a:t>
            </a:r>
            <a:r>
              <a:rPr lang="hu-HU" sz="2000" dirty="0" err="1"/>
              <a:t>interoperabilitási</a:t>
            </a:r>
            <a:r>
              <a:rPr lang="hu-HU" sz="2000" dirty="0"/>
              <a:t> alrendszer lefedi a pályaoldali és a járműfedélzeti részeket is. A hazai szabályozásban ez kettéválasztásra kerül.</a:t>
            </a:r>
          </a:p>
        </p:txBody>
      </p:sp>
    </p:spTree>
    <p:extLst>
      <p:ext uri="{BB962C8B-B14F-4D97-AF65-F5344CB8AC3E}">
        <p14:creationId xmlns:p14="http://schemas.microsoft.com/office/powerpoint/2010/main" val="1014252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15A00BB-8802-4F31-B593-14B79F2BB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37" t="9505" r="11037" b="7129"/>
          <a:stretch>
            <a:fillRect/>
          </a:stretch>
        </p:blipFill>
        <p:spPr bwMode="auto">
          <a:xfrm>
            <a:off x="3108960" y="-20906"/>
            <a:ext cx="8328025" cy="6878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318DB84F-C462-4AB8-A47D-913BC0C7B638}"/>
              </a:ext>
            </a:extLst>
          </p:cNvPr>
          <p:cNvSpPr txBox="1"/>
          <p:nvPr/>
        </p:nvSpPr>
        <p:spPr>
          <a:xfrm>
            <a:off x="631190" y="2547531"/>
            <a:ext cx="34315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Guide for the application of the CCS TSI</a:t>
            </a:r>
            <a:r>
              <a:rPr lang="hu-HU" i="1" dirty="0"/>
              <a:t> </a:t>
            </a:r>
            <a:r>
              <a:rPr lang="en-US" i="1" dirty="0"/>
              <a:t>In accordance with Article 19(3) of Regulation (EU) 2016/796 of</a:t>
            </a:r>
            <a:r>
              <a:rPr lang="hu-HU" i="1" dirty="0"/>
              <a:t> </a:t>
            </a:r>
            <a:r>
              <a:rPr lang="en-US" i="1" dirty="0"/>
              <a:t>the European Parliament and of the Council of 11 May 2016</a:t>
            </a:r>
          </a:p>
          <a:p>
            <a:r>
              <a:rPr lang="en-US" i="1" dirty="0"/>
              <a:t>GUI/CCS TSI/2019; Version, date: 6.1 – 05/02/2020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055CC6-8366-4581-9FC5-FA63FC62429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8900"/>
          <a:stretch/>
        </p:blipFill>
        <p:spPr>
          <a:xfrm>
            <a:off x="0" y="0"/>
            <a:ext cx="2572512" cy="203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32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4B45EC0-F060-467C-BEF4-A34DFC05BA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hu-HU" dirty="0"/>
              <a:t>Bejelentett nemzeti szabályok (CCS)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CCS TSI-</a:t>
            </a:r>
            <a:r>
              <a:rPr lang="hu-HU" sz="2000" dirty="0" err="1"/>
              <a:t>től</a:t>
            </a:r>
            <a:r>
              <a:rPr lang="hu-HU" sz="2000" dirty="0"/>
              <a:t> és általa hivatkozott specifikációktól való eltérések: szűk lehetőségek.</a:t>
            </a:r>
          </a:p>
          <a:p>
            <a:pPr marL="0" indent="0">
              <a:buNone/>
            </a:pPr>
            <a:r>
              <a:rPr lang="hu-HU" sz="2000" dirty="0"/>
              <a:t>Alkalmazási elvek (pályahálózat működtető a hálózaton alkalmazott megoldások egységességében érdekelt): Feltétfüzet; vélelmezhető nemzeti szabály</a:t>
            </a:r>
          </a:p>
          <a:p>
            <a:pPr marL="0" indent="0">
              <a:buNone/>
            </a:pPr>
            <a:r>
              <a:rPr lang="hu-HU" sz="2000" dirty="0"/>
              <a:t>Biztosítóberendezési szabályok: ?</a:t>
            </a:r>
          </a:p>
          <a:p>
            <a:pPr marL="0" indent="0">
              <a:buNone/>
            </a:pPr>
            <a:r>
              <a:rPr lang="hu-HU" sz="2000" dirty="0"/>
              <a:t>Régi biztosítóberendezésekkel való járműkompatibilitás.</a:t>
            </a:r>
          </a:p>
          <a:p>
            <a:pPr marL="0" indent="0">
              <a:buNone/>
            </a:pPr>
            <a:r>
              <a:rPr lang="hu-HU" sz="2000" dirty="0"/>
              <a:t>„B” osztályú rendszerek és járműfedélzeti megvalósításuk</a:t>
            </a:r>
          </a:p>
          <a:p>
            <a:pPr marL="0" indent="0">
              <a:buNone/>
            </a:pPr>
            <a:r>
              <a:rPr lang="hu-HU" sz="2000" dirty="0"/>
              <a:t>Tengelyszámlálók</a:t>
            </a:r>
          </a:p>
        </p:txBody>
      </p:sp>
    </p:spTree>
    <p:extLst>
      <p:ext uri="{BB962C8B-B14F-4D97-AF65-F5344CB8AC3E}">
        <p14:creationId xmlns:p14="http://schemas.microsoft.com/office/powerpoint/2010/main" val="2940688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D8B048E-EF1C-4A1E-BA03-B33783864E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r>
              <a:rPr lang="hu-HU" dirty="0"/>
              <a:t>Régi biztosítóberendezésekkel való járműkompatibilitás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Zavartatási interfész specifikálása lenne a célszerű megoldás,</a:t>
            </a:r>
          </a:p>
          <a:p>
            <a:pPr marL="0" indent="0">
              <a:buNone/>
            </a:pPr>
            <a:r>
              <a:rPr lang="hu-HU" sz="2000" dirty="0"/>
              <a:t>A régi biztosítóberendezésekhez a gyártó jellemzően nem adott meg sem zavartatási interfészt, sem ahhoz tartozó értékeket,</a:t>
            </a:r>
          </a:p>
          <a:p>
            <a:pPr marL="0" indent="0">
              <a:buNone/>
            </a:pPr>
            <a:r>
              <a:rPr lang="hu-HU" sz="2000" dirty="0"/>
              <a:t>A régi biztosítóberendezések gyártója már nem elérhető,</a:t>
            </a:r>
          </a:p>
          <a:p>
            <a:pPr marL="0" indent="0">
              <a:buNone/>
            </a:pPr>
            <a:r>
              <a:rPr lang="hu-HU" sz="2000" dirty="0"/>
              <a:t>Üzemeltető vagy külső szakértő megállapításai megkérdőjelezhetőek.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/>
              <a:t>Megoldás: kompatibilitási vizsgálatok és együttműködési kötelezettség.</a:t>
            </a:r>
          </a:p>
        </p:txBody>
      </p:sp>
    </p:spTree>
    <p:extLst>
      <p:ext uri="{BB962C8B-B14F-4D97-AF65-F5344CB8AC3E}">
        <p14:creationId xmlns:p14="http://schemas.microsoft.com/office/powerpoint/2010/main" val="2507228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4BD66B90-865F-426E-9BD0-1CEAFE5605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„B” osztályú rendszerek és járműfedélzeti megvalósításuk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A funkcionalitás specifikálása a jármű-infrastruktúra interfészen;</a:t>
            </a:r>
          </a:p>
          <a:p>
            <a:pPr marL="0" indent="0">
              <a:buNone/>
            </a:pPr>
            <a:r>
              <a:rPr lang="hu-HU" sz="2000" dirty="0"/>
              <a:t>A Magyarországon már bevezetett és széles körben használt megoldások nevesítése a követelményteljesítés elfogadott módja címén. (Viszont: az eszközről tudni kell, hogy mit takar; és ismerni kell az alkalmazási szabályait)</a:t>
            </a:r>
          </a:p>
        </p:txBody>
      </p:sp>
    </p:spTree>
    <p:extLst>
      <p:ext uri="{BB962C8B-B14F-4D97-AF65-F5344CB8AC3E}">
        <p14:creationId xmlns:p14="http://schemas.microsoft.com/office/powerpoint/2010/main" val="21759551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0200FE5-FFB8-44AC-B49C-092345FA9E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u-HU" sz="2000" b="1" dirty="0"/>
              <a:t>Jogszabály hatálya</a:t>
            </a:r>
          </a:p>
          <a:p>
            <a:r>
              <a:rPr lang="hu-HU" sz="2000" dirty="0"/>
              <a:t>Nem visszamenőleges: a már üzemben lévő, illetve használatba vett berendezések esetében a tervezet – a később tárgyalandó egyetlen, dokumentációs jellegű kivételtől eltekintve – új követelményeket nem támaszt, azokat továbbra is az OVSZ I rendelkezései alatt tartja.</a:t>
            </a:r>
          </a:p>
          <a:p>
            <a:r>
              <a:rPr lang="hu-HU" sz="2000" dirty="0"/>
              <a:t>Új építésű, vagy jelentősen módosuló jelző- és biztosítóberendezések tervezésétől kell alkalmazni.</a:t>
            </a:r>
          </a:p>
        </p:txBody>
      </p:sp>
    </p:spTree>
    <p:extLst>
      <p:ext uri="{BB962C8B-B14F-4D97-AF65-F5344CB8AC3E}">
        <p14:creationId xmlns:p14="http://schemas.microsoft.com/office/powerpoint/2010/main" val="42405761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C432AFE-B3D2-4BFF-BF8F-96C27AFF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7C7D59B-A66F-4E3D-910D-BF14E66FE3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58F6133-64F1-4062-9D23-984E793F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941832"/>
            <a:ext cx="10506456" cy="2057400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hu-HU" dirty="0"/>
              <a:t>Nemzeti biztosítóberendezési szabályozás koncepcionális elemei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3241202"/>
            <a:ext cx="10506456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AA96B-35AF-4B12-B997-E7915801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502152"/>
            <a:ext cx="10506456" cy="26700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hu-HU" sz="2000" b="1" dirty="0"/>
              <a:t>A biztosítóberendezési tervek és üzemeltetési információk elektronikus kezelése</a:t>
            </a:r>
          </a:p>
          <a:p>
            <a:pPr marL="0" indent="0">
              <a:buNone/>
            </a:pPr>
            <a:r>
              <a:rPr lang="hu-HU" sz="2000" dirty="0"/>
              <a:t>A tervezet előírja az üzemeltetők számára az új, vagy jelentősen módosuló berendezések megvalósulási terveinek elektronikus kezelését.</a:t>
            </a:r>
          </a:p>
          <a:p>
            <a:pPr marL="0" indent="0">
              <a:buNone/>
            </a:pPr>
            <a:r>
              <a:rPr lang="hu-HU" sz="2000" i="1" dirty="0"/>
              <a:t>(A tervezők és a kivitelezők a tervdokumentációt minden esetben elektronikusan készítik el, és tudomásunk szerint elektronikus formában is átadják az üzemeltetőknek.)</a:t>
            </a:r>
          </a:p>
          <a:p>
            <a:pPr marL="0" indent="0">
              <a:buNone/>
            </a:pPr>
            <a:r>
              <a:rPr lang="hu-HU" sz="2000" dirty="0"/>
              <a:t>A tervezet ugyanilyen előírásokat tartalmaz az üzemeltetési (ideértve: karbantartási) információk vonatkozásában is.</a:t>
            </a:r>
          </a:p>
        </p:txBody>
      </p:sp>
    </p:spTree>
    <p:extLst>
      <p:ext uri="{BB962C8B-B14F-4D97-AF65-F5344CB8AC3E}">
        <p14:creationId xmlns:p14="http://schemas.microsoft.com/office/powerpoint/2010/main" val="1340780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1180</Words>
  <Application>Microsoft Office PowerPoint</Application>
  <PresentationFormat>Szélesvásznú</PresentationFormat>
  <Paragraphs>82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Office-téma</vt:lpstr>
      <vt:lpstr>A biztosítóberendezési alrendszer szabályozási koncepciója (Változások a Vonatbefolyásoló rendszerekre vonatkozó műszaki szabályozásban)</vt:lpstr>
      <vt:lpstr>Személyes érintettség és irányultság</vt:lpstr>
      <vt:lpstr>CCS? Biztosítóberendezés? Vonatbefolyásolás?</vt:lpstr>
      <vt:lpstr>PowerPoint-bemutató</vt:lpstr>
      <vt:lpstr>Bejelentett nemzeti szabályok (CCS)</vt:lpstr>
      <vt:lpstr>Régi biztosítóberendezésekkel való járműkompatibilitás</vt:lpstr>
      <vt:lpstr>„B” osztályú rendszerek és járműfedélzeti megvalósításuk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Nemzeti biztosítóberendezési szabályozás koncepcionális elemei</vt:lpstr>
      <vt:lpstr>Összefoglalás</vt:lpstr>
      <vt:lpstr>A biztosítóberendezési alrendszer szabályozási koncepciója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biztosítóberendezési alrendszer szabályozási koncepciója</dc:title>
  <dc:creator>Géza Szabó</dc:creator>
  <cp:lastModifiedBy>Géza Szabó</cp:lastModifiedBy>
  <cp:revision>29</cp:revision>
  <dcterms:created xsi:type="dcterms:W3CDTF">2020-12-07T09:20:10Z</dcterms:created>
  <dcterms:modified xsi:type="dcterms:W3CDTF">2020-12-07T14:33:45Z</dcterms:modified>
</cp:coreProperties>
</file>