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1657" r:id="rId5"/>
    <p:sldId id="1695" r:id="rId6"/>
    <p:sldId id="1697" r:id="rId7"/>
    <p:sldId id="1696" r:id="rId8"/>
    <p:sldId id="1698" r:id="rId9"/>
    <p:sldId id="1699" r:id="rId10"/>
    <p:sldId id="1700" r:id="rId11"/>
    <p:sldId id="1703" r:id="rId12"/>
    <p:sldId id="1701" r:id="rId13"/>
    <p:sldId id="1704" r:id="rId14"/>
    <p:sldId id="1709" r:id="rId15"/>
    <p:sldId id="1710" r:id="rId16"/>
    <p:sldId id="1692" r:id="rId17"/>
  </p:sldIdLst>
  <p:sldSz cx="12188825" cy="6858000"/>
  <p:notesSz cx="6808788" cy="9940925"/>
  <p:defaultTextStyle>
    <a:defPPr>
      <a:defRPr lang="hu-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EFF"/>
    <a:srgbClr val="0E1655"/>
    <a:srgbClr val="080D33"/>
    <a:srgbClr val="00487E"/>
    <a:srgbClr val="EBEBEB"/>
    <a:srgbClr val="006600"/>
    <a:srgbClr val="96EE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4" autoAdjust="0"/>
    <p:restoredTop sz="95575" autoAdjust="0"/>
  </p:normalViewPr>
  <p:slideViewPr>
    <p:cSldViewPr>
      <p:cViewPr varScale="1">
        <p:scale>
          <a:sx n="112" d="100"/>
          <a:sy n="112" d="100"/>
        </p:scale>
        <p:origin x="704" y="19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2790" y="-108"/>
      </p:cViewPr>
      <p:guideLst>
        <p:guide orient="horz" pos="2880"/>
        <p:guide pos="2160"/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E674E-FA78-4409-BBD9-B20A1290C310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4A295633-86D0-4F82-BD69-DE2F8D984BE8}">
      <dgm:prSet phldrT="[Szöveg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hu-HU" b="1" dirty="0"/>
            <a:t>Szabályozás</a:t>
          </a:r>
        </a:p>
      </dgm:t>
    </dgm:pt>
    <dgm:pt modelId="{DB2D7E1C-8BC0-4FE8-84FC-246EDC2AFFB7}" type="parTrans" cxnId="{FA87BC4A-CEEB-4CEE-BDF2-B33DACEC9724}">
      <dgm:prSet/>
      <dgm:spPr/>
      <dgm:t>
        <a:bodyPr/>
        <a:lstStyle/>
        <a:p>
          <a:endParaRPr lang="hu-HU"/>
        </a:p>
      </dgm:t>
    </dgm:pt>
    <dgm:pt modelId="{B5796ED6-90A7-4726-A624-6F1A91C58E86}" type="sibTrans" cxnId="{FA87BC4A-CEEB-4CEE-BDF2-B33DACEC9724}">
      <dgm:prSet/>
      <dgm:spPr/>
      <dgm:t>
        <a:bodyPr/>
        <a:lstStyle/>
        <a:p>
          <a:endParaRPr lang="hu-HU"/>
        </a:p>
      </dgm:t>
    </dgm:pt>
    <dgm:pt modelId="{97C3D8DC-D9F6-493E-B5A4-918170F4FEAB}">
      <dgm:prSet phldrT="[Szöveg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 dirty="0"/>
        </a:p>
        <a:p>
          <a:r>
            <a:rPr lang="hu-HU" b="1" dirty="0"/>
            <a:t>Jármű</a:t>
          </a:r>
        </a:p>
      </dgm:t>
    </dgm:pt>
    <dgm:pt modelId="{A39BFC16-FDE3-4E52-AC61-C26BEBD01540}" type="parTrans" cxnId="{1467FB58-F053-4C02-8111-0163AD5D28F8}">
      <dgm:prSet/>
      <dgm:spPr/>
      <dgm:t>
        <a:bodyPr/>
        <a:lstStyle/>
        <a:p>
          <a:endParaRPr lang="hu-HU"/>
        </a:p>
      </dgm:t>
    </dgm:pt>
    <dgm:pt modelId="{80B3B2BD-0D8B-453A-BAF2-BADB907CA682}" type="sibTrans" cxnId="{1467FB58-F053-4C02-8111-0163AD5D28F8}">
      <dgm:prSet/>
      <dgm:spPr/>
      <dgm:t>
        <a:bodyPr/>
        <a:lstStyle/>
        <a:p>
          <a:endParaRPr lang="hu-HU"/>
        </a:p>
      </dgm:t>
    </dgm:pt>
    <dgm:pt modelId="{C2B9FF34-AA20-44A1-B8F0-5B69489A34C1}">
      <dgm:prSet phldrT="[Szöveg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hu-HU" b="1" dirty="0"/>
            <a:t>Pálya</a:t>
          </a:r>
        </a:p>
      </dgm:t>
    </dgm:pt>
    <dgm:pt modelId="{CB04277E-AF16-4FD9-98FE-56D0FA0105A9}" type="parTrans" cxnId="{63368069-52CB-4497-AC3A-CF11ACC04B78}">
      <dgm:prSet/>
      <dgm:spPr/>
      <dgm:t>
        <a:bodyPr/>
        <a:lstStyle/>
        <a:p>
          <a:endParaRPr lang="hu-HU"/>
        </a:p>
      </dgm:t>
    </dgm:pt>
    <dgm:pt modelId="{B772E939-F2AB-46D5-B118-2C389B2E8008}" type="sibTrans" cxnId="{63368069-52CB-4497-AC3A-CF11ACC04B78}">
      <dgm:prSet/>
      <dgm:spPr/>
      <dgm:t>
        <a:bodyPr/>
        <a:lstStyle/>
        <a:p>
          <a:endParaRPr lang="hu-HU"/>
        </a:p>
      </dgm:t>
    </dgm:pt>
    <dgm:pt modelId="{C77A7A8B-70A3-409A-9AA0-CA53FAF4ED67}" type="pres">
      <dgm:prSet presAssocID="{A69E674E-FA78-4409-BBD9-B20A1290C310}" presName="compositeShape" presStyleCnt="0">
        <dgm:presLayoutVars>
          <dgm:chMax val="7"/>
          <dgm:dir/>
          <dgm:resizeHandles val="exact"/>
        </dgm:presLayoutVars>
      </dgm:prSet>
      <dgm:spPr/>
    </dgm:pt>
    <dgm:pt modelId="{919A75E3-F36D-4AAD-939D-F24F5B2B5BDB}" type="pres">
      <dgm:prSet presAssocID="{A69E674E-FA78-4409-BBD9-B20A1290C310}" presName="wedge1" presStyleLbl="node1" presStyleIdx="0" presStyleCnt="3"/>
      <dgm:spPr/>
    </dgm:pt>
    <dgm:pt modelId="{FC58A5A2-80F2-45C3-A0FE-3461FA39B6AA}" type="pres">
      <dgm:prSet presAssocID="{A69E674E-FA78-4409-BBD9-B20A1290C31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305545A-5342-475D-BCFA-93E489F4128E}" type="pres">
      <dgm:prSet presAssocID="{A69E674E-FA78-4409-BBD9-B20A1290C310}" presName="wedge2" presStyleLbl="node1" presStyleIdx="1" presStyleCnt="3"/>
      <dgm:spPr/>
    </dgm:pt>
    <dgm:pt modelId="{A28E7EF0-620E-4990-890A-A1AAD0FC2455}" type="pres">
      <dgm:prSet presAssocID="{A69E674E-FA78-4409-BBD9-B20A1290C31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3AD006D-947A-46C7-A0F5-DDEB2B7FBF4A}" type="pres">
      <dgm:prSet presAssocID="{A69E674E-FA78-4409-BBD9-B20A1290C310}" presName="wedge3" presStyleLbl="node1" presStyleIdx="2" presStyleCnt="3"/>
      <dgm:spPr/>
    </dgm:pt>
    <dgm:pt modelId="{17E7BC48-9504-4469-8F30-3D38103F655D}" type="pres">
      <dgm:prSet presAssocID="{A69E674E-FA78-4409-BBD9-B20A1290C31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D13390D-D74D-4CEA-88F8-2304F1C03552}" type="presOf" srcId="{97C3D8DC-D9F6-493E-B5A4-918170F4FEAB}" destId="{C305545A-5342-475D-BCFA-93E489F4128E}" srcOrd="0" destOrd="0" presId="urn:microsoft.com/office/officeart/2005/8/layout/chart3"/>
    <dgm:cxn modelId="{59D6EC14-5781-43FB-B1AF-D4487E9271FD}" type="presOf" srcId="{C2B9FF34-AA20-44A1-B8F0-5B69489A34C1}" destId="{17E7BC48-9504-4469-8F30-3D38103F655D}" srcOrd="1" destOrd="0" presId="urn:microsoft.com/office/officeart/2005/8/layout/chart3"/>
    <dgm:cxn modelId="{FA87BC4A-CEEB-4CEE-BDF2-B33DACEC9724}" srcId="{A69E674E-FA78-4409-BBD9-B20A1290C310}" destId="{4A295633-86D0-4F82-BD69-DE2F8D984BE8}" srcOrd="0" destOrd="0" parTransId="{DB2D7E1C-8BC0-4FE8-84FC-246EDC2AFFB7}" sibTransId="{B5796ED6-90A7-4726-A624-6F1A91C58E86}"/>
    <dgm:cxn modelId="{1467FB58-F053-4C02-8111-0163AD5D28F8}" srcId="{A69E674E-FA78-4409-BBD9-B20A1290C310}" destId="{97C3D8DC-D9F6-493E-B5A4-918170F4FEAB}" srcOrd="1" destOrd="0" parTransId="{A39BFC16-FDE3-4E52-AC61-C26BEBD01540}" sibTransId="{80B3B2BD-0D8B-453A-BAF2-BADB907CA682}"/>
    <dgm:cxn modelId="{426F1C5A-0B35-49E1-AA9B-1D5D84460AA4}" type="presOf" srcId="{C2B9FF34-AA20-44A1-B8F0-5B69489A34C1}" destId="{93AD006D-947A-46C7-A0F5-DDEB2B7FBF4A}" srcOrd="0" destOrd="0" presId="urn:microsoft.com/office/officeart/2005/8/layout/chart3"/>
    <dgm:cxn modelId="{63368069-52CB-4497-AC3A-CF11ACC04B78}" srcId="{A69E674E-FA78-4409-BBD9-B20A1290C310}" destId="{C2B9FF34-AA20-44A1-B8F0-5B69489A34C1}" srcOrd="2" destOrd="0" parTransId="{CB04277E-AF16-4FD9-98FE-56D0FA0105A9}" sibTransId="{B772E939-F2AB-46D5-B118-2C389B2E8008}"/>
    <dgm:cxn modelId="{E786CF6D-BB57-4DC6-B961-267A5D0F4E48}" type="presOf" srcId="{97C3D8DC-D9F6-493E-B5A4-918170F4FEAB}" destId="{A28E7EF0-620E-4990-890A-A1AAD0FC2455}" srcOrd="1" destOrd="0" presId="urn:microsoft.com/office/officeart/2005/8/layout/chart3"/>
    <dgm:cxn modelId="{062B06B5-7353-425C-A162-01B073CB397E}" type="presOf" srcId="{4A295633-86D0-4F82-BD69-DE2F8D984BE8}" destId="{FC58A5A2-80F2-45C3-A0FE-3461FA39B6AA}" srcOrd="1" destOrd="0" presId="urn:microsoft.com/office/officeart/2005/8/layout/chart3"/>
    <dgm:cxn modelId="{D5AFAEC9-3685-41F7-89E0-DA36ADEC630F}" type="presOf" srcId="{4A295633-86D0-4F82-BD69-DE2F8D984BE8}" destId="{919A75E3-F36D-4AAD-939D-F24F5B2B5BDB}" srcOrd="0" destOrd="0" presId="urn:microsoft.com/office/officeart/2005/8/layout/chart3"/>
    <dgm:cxn modelId="{0E603CFE-042B-401A-9F4D-4CF4C53D224B}" type="presOf" srcId="{A69E674E-FA78-4409-BBD9-B20A1290C310}" destId="{C77A7A8B-70A3-409A-9AA0-CA53FAF4ED67}" srcOrd="0" destOrd="0" presId="urn:microsoft.com/office/officeart/2005/8/layout/chart3"/>
    <dgm:cxn modelId="{E6284492-91A8-4A4B-8C3D-1EA3C414BB86}" type="presParOf" srcId="{C77A7A8B-70A3-409A-9AA0-CA53FAF4ED67}" destId="{919A75E3-F36D-4AAD-939D-F24F5B2B5BDB}" srcOrd="0" destOrd="0" presId="urn:microsoft.com/office/officeart/2005/8/layout/chart3"/>
    <dgm:cxn modelId="{DA06BDC1-BB85-41A0-BF82-3DE607750D3F}" type="presParOf" srcId="{C77A7A8B-70A3-409A-9AA0-CA53FAF4ED67}" destId="{FC58A5A2-80F2-45C3-A0FE-3461FA39B6AA}" srcOrd="1" destOrd="0" presId="urn:microsoft.com/office/officeart/2005/8/layout/chart3"/>
    <dgm:cxn modelId="{8872770F-8760-4CC1-AB84-C476A32861F3}" type="presParOf" srcId="{C77A7A8B-70A3-409A-9AA0-CA53FAF4ED67}" destId="{C305545A-5342-475D-BCFA-93E489F4128E}" srcOrd="2" destOrd="0" presId="urn:microsoft.com/office/officeart/2005/8/layout/chart3"/>
    <dgm:cxn modelId="{70B35F18-6B72-4141-BAFE-BA9CBDA61377}" type="presParOf" srcId="{C77A7A8B-70A3-409A-9AA0-CA53FAF4ED67}" destId="{A28E7EF0-620E-4990-890A-A1AAD0FC2455}" srcOrd="3" destOrd="0" presId="urn:microsoft.com/office/officeart/2005/8/layout/chart3"/>
    <dgm:cxn modelId="{9FC0AD5A-4ADC-4780-B42F-9137DB35656C}" type="presParOf" srcId="{C77A7A8B-70A3-409A-9AA0-CA53FAF4ED67}" destId="{93AD006D-947A-46C7-A0F5-DDEB2B7FBF4A}" srcOrd="4" destOrd="0" presId="urn:microsoft.com/office/officeart/2005/8/layout/chart3"/>
    <dgm:cxn modelId="{85DB0DAA-749F-4630-BCC3-CDAB2ED79312}" type="presParOf" srcId="{C77A7A8B-70A3-409A-9AA0-CA53FAF4ED67}" destId="{17E7BC48-9504-4469-8F30-3D38103F655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B0E09-6F0A-9448-AB85-23FF25714BE3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1D0B7FC-AF52-E044-BB49-9D4A5184E4EE}">
      <dgm:prSet phldrT="[Szöveg]" custT="1"/>
      <dgm:spPr>
        <a:solidFill>
          <a:schemeClr val="accent1">
            <a:alpha val="50000"/>
          </a:schemeClr>
        </a:solidFill>
      </dgm:spPr>
      <dgm:t>
        <a:bodyPr/>
        <a:lstStyle/>
        <a:p>
          <a:pPr algn="ctr"/>
          <a:r>
            <a:rPr lang="hu-HU" sz="4800" dirty="0"/>
            <a:t>4 VCS</a:t>
          </a:r>
        </a:p>
      </dgm:t>
    </dgm:pt>
    <dgm:pt modelId="{4CB22FA5-8409-F643-8A84-B1FBB6257EF6}" type="parTrans" cxnId="{926B86F1-3413-1E40-80BC-90CC042F2D66}">
      <dgm:prSet/>
      <dgm:spPr/>
      <dgm:t>
        <a:bodyPr/>
        <a:lstStyle/>
        <a:p>
          <a:pPr algn="ctr"/>
          <a:endParaRPr lang="hu-HU"/>
        </a:p>
      </dgm:t>
    </dgm:pt>
    <dgm:pt modelId="{4E9D94C7-94DC-EE48-B324-E15CF69A5E9E}" type="sibTrans" cxnId="{926B86F1-3413-1E40-80BC-90CC042F2D66}">
      <dgm:prSet/>
      <dgm:spPr/>
      <dgm:t>
        <a:bodyPr/>
        <a:lstStyle/>
        <a:p>
          <a:pPr algn="ctr"/>
          <a:endParaRPr lang="hu-HU"/>
        </a:p>
      </dgm:t>
    </dgm:pt>
    <dgm:pt modelId="{FB8F38F5-8429-3546-B4E9-8B169C6F4DCF}">
      <dgm:prSet phldrT="[Szöveg]" custT="1"/>
      <dgm:spPr>
        <a:solidFill>
          <a:schemeClr val="bg1">
            <a:alpha val="50000"/>
          </a:schemeClr>
        </a:solidFill>
      </dgm:spPr>
      <dgm:t>
        <a:bodyPr/>
        <a:lstStyle/>
        <a:p>
          <a:pPr algn="ctr"/>
          <a:r>
            <a:rPr lang="hu-HU" sz="1200" dirty="0"/>
            <a:t>A jogszabályi csomag elkészítése</a:t>
          </a:r>
        </a:p>
      </dgm:t>
    </dgm:pt>
    <dgm:pt modelId="{58260C0A-06DA-6541-9109-3294BC85048C}" type="parTrans" cxnId="{67A4AD6C-B484-B147-9C77-7ECA511DA02B}">
      <dgm:prSet/>
      <dgm:spPr/>
      <dgm:t>
        <a:bodyPr/>
        <a:lstStyle/>
        <a:p>
          <a:pPr algn="ctr"/>
          <a:endParaRPr lang="hu-HU"/>
        </a:p>
      </dgm:t>
    </dgm:pt>
    <dgm:pt modelId="{E957FF5D-ACBC-FB4C-9BE0-2EFCC1F4659F}" type="sibTrans" cxnId="{67A4AD6C-B484-B147-9C77-7ECA511DA02B}">
      <dgm:prSet/>
      <dgm:spPr/>
      <dgm:t>
        <a:bodyPr/>
        <a:lstStyle/>
        <a:p>
          <a:pPr algn="ctr"/>
          <a:endParaRPr lang="hu-HU"/>
        </a:p>
      </dgm:t>
    </dgm:pt>
    <dgm:pt modelId="{7ED5D831-D29C-3D4D-B73A-630EDE47D82E}">
      <dgm:prSet phldrT="[Szöveg]" custT="1"/>
      <dgm:spPr>
        <a:solidFill>
          <a:schemeClr val="bg1">
            <a:alpha val="50000"/>
          </a:schemeClr>
        </a:solidFill>
      </dgm:spPr>
      <dgm:t>
        <a:bodyPr/>
        <a:lstStyle/>
        <a:p>
          <a:pPr algn="ctr"/>
          <a:r>
            <a:rPr lang="hu-HU" sz="1200" dirty="0"/>
            <a:t>A Nemzeti Végrehajtási Tervek elkészítése és benyújtása</a:t>
          </a:r>
        </a:p>
      </dgm:t>
    </dgm:pt>
    <dgm:pt modelId="{E94E4B0F-E115-EB42-B2B9-5E86D17C4E4F}" type="parTrans" cxnId="{B7013C0D-4AB5-2446-852E-91B1EEBB95DF}">
      <dgm:prSet/>
      <dgm:spPr/>
      <dgm:t>
        <a:bodyPr/>
        <a:lstStyle/>
        <a:p>
          <a:pPr algn="ctr"/>
          <a:endParaRPr lang="hu-HU"/>
        </a:p>
      </dgm:t>
    </dgm:pt>
    <dgm:pt modelId="{E855E7E0-66A2-9145-8F75-BCA9C4502735}" type="sibTrans" cxnId="{B7013C0D-4AB5-2446-852E-91B1EEBB95DF}">
      <dgm:prSet/>
      <dgm:spPr/>
      <dgm:t>
        <a:bodyPr/>
        <a:lstStyle/>
        <a:p>
          <a:pPr algn="ctr"/>
          <a:endParaRPr lang="hu-HU"/>
        </a:p>
      </dgm:t>
    </dgm:pt>
    <dgm:pt modelId="{EFC6ED3C-FA9C-0B46-971B-D3B82B01F133}">
      <dgm:prSet phldrT="[Szöveg]" custT="1"/>
      <dgm:spPr>
        <a:solidFill>
          <a:schemeClr val="bg1">
            <a:alpha val="50000"/>
          </a:schemeClr>
        </a:solidFill>
      </dgm:spPr>
      <dgm:t>
        <a:bodyPr/>
        <a:lstStyle/>
        <a:p>
          <a:pPr algn="ctr"/>
          <a:r>
            <a:rPr lang="hu-HU" sz="1000" dirty="0"/>
            <a:t>Az Infrastruktúra Regiszter létrehozása, az ahhoz szükséges felmérések elvégzése és az adatbázis feltöltése</a:t>
          </a:r>
        </a:p>
      </dgm:t>
    </dgm:pt>
    <dgm:pt modelId="{989CEFE2-BB51-C446-AF46-A87651A8A0DA}" type="parTrans" cxnId="{2A56E7D8-E35E-3441-888A-E48A09C9ABF0}">
      <dgm:prSet/>
      <dgm:spPr/>
      <dgm:t>
        <a:bodyPr/>
        <a:lstStyle/>
        <a:p>
          <a:pPr algn="ctr"/>
          <a:endParaRPr lang="hu-HU"/>
        </a:p>
      </dgm:t>
    </dgm:pt>
    <dgm:pt modelId="{E87048B9-D829-3240-B1EC-045E46E27B37}" type="sibTrans" cxnId="{2A56E7D8-E35E-3441-888A-E48A09C9ABF0}">
      <dgm:prSet/>
      <dgm:spPr/>
      <dgm:t>
        <a:bodyPr/>
        <a:lstStyle/>
        <a:p>
          <a:pPr algn="ctr"/>
          <a:endParaRPr lang="hu-HU"/>
        </a:p>
      </dgm:t>
    </dgm:pt>
    <dgm:pt modelId="{DDED45CE-59FD-3646-BF65-280E2FA0EB8B}">
      <dgm:prSet phldrT="[Szöveg]"/>
      <dgm:spPr>
        <a:solidFill>
          <a:schemeClr val="bg1">
            <a:alpha val="50000"/>
          </a:schemeClr>
        </a:solidFill>
      </dgm:spPr>
      <dgm:t>
        <a:bodyPr/>
        <a:lstStyle/>
        <a:p>
          <a:pPr algn="ctr"/>
          <a:r>
            <a:rPr lang="hu-HU" dirty="0"/>
            <a:t>A nemzeti műszaki szabályok meghatározása, </a:t>
          </a:r>
          <a:r>
            <a:rPr lang="hu-HU" dirty="0" err="1"/>
            <a:t>notifikációja</a:t>
          </a:r>
          <a:r>
            <a:rPr lang="hu-HU" dirty="0"/>
            <a:t> és a szükséges intézményrendszer felállítása</a:t>
          </a:r>
        </a:p>
      </dgm:t>
    </dgm:pt>
    <dgm:pt modelId="{216BFB7D-C3F8-574C-A6DA-AB8BC7AA5D3B}" type="parTrans" cxnId="{2756255C-D2F6-654D-8CFF-DAA8D9C80529}">
      <dgm:prSet/>
      <dgm:spPr/>
      <dgm:t>
        <a:bodyPr/>
        <a:lstStyle/>
        <a:p>
          <a:pPr algn="ctr"/>
          <a:endParaRPr lang="hu-HU"/>
        </a:p>
      </dgm:t>
    </dgm:pt>
    <dgm:pt modelId="{744FB589-743C-DB47-A557-E95A18CB6821}" type="sibTrans" cxnId="{2756255C-D2F6-654D-8CFF-DAA8D9C80529}">
      <dgm:prSet/>
      <dgm:spPr/>
      <dgm:t>
        <a:bodyPr/>
        <a:lstStyle/>
        <a:p>
          <a:pPr algn="ctr"/>
          <a:endParaRPr lang="hu-HU"/>
        </a:p>
      </dgm:t>
    </dgm:pt>
    <dgm:pt modelId="{F5C44988-CC4E-0345-8329-489A360DFC15}">
      <dgm:prSet phldrT="[Szöveg]" custT="1"/>
      <dgm:spPr>
        <a:solidFill>
          <a:schemeClr val="bg1">
            <a:alpha val="50000"/>
          </a:schemeClr>
        </a:solidFill>
      </dgm:spPr>
      <dgm:t>
        <a:bodyPr/>
        <a:lstStyle/>
        <a:p>
          <a:pPr algn="ctr"/>
          <a:r>
            <a:rPr lang="hu-HU" sz="1200" dirty="0"/>
            <a:t>A hatósági intézmény-rendszer szükséges átalakítása</a:t>
          </a:r>
        </a:p>
      </dgm:t>
    </dgm:pt>
    <dgm:pt modelId="{56B45AA9-8B61-4346-81B8-78B167FFB75E}" type="parTrans" cxnId="{9315699E-5B80-1C45-AADA-59CD45E746C2}">
      <dgm:prSet/>
      <dgm:spPr/>
      <dgm:t>
        <a:bodyPr/>
        <a:lstStyle/>
        <a:p>
          <a:pPr algn="ctr"/>
          <a:endParaRPr lang="hu-HU"/>
        </a:p>
      </dgm:t>
    </dgm:pt>
    <dgm:pt modelId="{CB9AA0B1-7EFE-7A49-999B-EF89BECA630D}" type="sibTrans" cxnId="{9315699E-5B80-1C45-AADA-59CD45E746C2}">
      <dgm:prSet/>
      <dgm:spPr/>
      <dgm:t>
        <a:bodyPr/>
        <a:lstStyle/>
        <a:p>
          <a:pPr algn="ctr"/>
          <a:endParaRPr lang="hu-HU"/>
        </a:p>
      </dgm:t>
    </dgm:pt>
    <dgm:pt modelId="{9EA82FBF-958D-E84B-B37A-81554DB25777}" type="pres">
      <dgm:prSet presAssocID="{ECCB0E09-6F0A-9448-AB85-23FF25714BE3}" presName="composite" presStyleCnt="0">
        <dgm:presLayoutVars>
          <dgm:chMax val="1"/>
          <dgm:dir/>
          <dgm:resizeHandles val="exact"/>
        </dgm:presLayoutVars>
      </dgm:prSet>
      <dgm:spPr/>
    </dgm:pt>
    <dgm:pt modelId="{F80E8F5A-E641-1347-A026-F18ED1DD043F}" type="pres">
      <dgm:prSet presAssocID="{ECCB0E09-6F0A-9448-AB85-23FF25714BE3}" presName="radial" presStyleCnt="0">
        <dgm:presLayoutVars>
          <dgm:animLvl val="ctr"/>
        </dgm:presLayoutVars>
      </dgm:prSet>
      <dgm:spPr/>
    </dgm:pt>
    <dgm:pt modelId="{A2598DA8-D26C-364A-A596-16F00D473A50}" type="pres">
      <dgm:prSet presAssocID="{F1D0B7FC-AF52-E044-BB49-9D4A5184E4EE}" presName="centerShape" presStyleLbl="vennNode1" presStyleIdx="0" presStyleCnt="6"/>
      <dgm:spPr/>
    </dgm:pt>
    <dgm:pt modelId="{4FABD6CA-CA1F-B642-8C71-4ECD5A66EEE0}" type="pres">
      <dgm:prSet presAssocID="{FB8F38F5-8429-3546-B4E9-8B169C6F4DCF}" presName="node" presStyleLbl="vennNode1" presStyleIdx="1" presStyleCnt="6">
        <dgm:presLayoutVars>
          <dgm:bulletEnabled val="1"/>
        </dgm:presLayoutVars>
      </dgm:prSet>
      <dgm:spPr/>
    </dgm:pt>
    <dgm:pt modelId="{BD459B6D-7B3F-7B4A-B647-D0583C02D069}" type="pres">
      <dgm:prSet presAssocID="{7ED5D831-D29C-3D4D-B73A-630EDE47D82E}" presName="node" presStyleLbl="vennNode1" presStyleIdx="2" presStyleCnt="6">
        <dgm:presLayoutVars>
          <dgm:bulletEnabled val="1"/>
        </dgm:presLayoutVars>
      </dgm:prSet>
      <dgm:spPr/>
    </dgm:pt>
    <dgm:pt modelId="{01B9EF68-D5B0-4F47-876A-B593BD25C2B6}" type="pres">
      <dgm:prSet presAssocID="{EFC6ED3C-FA9C-0B46-971B-D3B82B01F133}" presName="node" presStyleLbl="vennNode1" presStyleIdx="3" presStyleCnt="6">
        <dgm:presLayoutVars>
          <dgm:bulletEnabled val="1"/>
        </dgm:presLayoutVars>
      </dgm:prSet>
      <dgm:spPr/>
    </dgm:pt>
    <dgm:pt modelId="{208852F5-ACAE-2340-8E8A-1937F8F8EF7D}" type="pres">
      <dgm:prSet presAssocID="{DDED45CE-59FD-3646-BF65-280E2FA0EB8B}" presName="node" presStyleLbl="vennNode1" presStyleIdx="4" presStyleCnt="6">
        <dgm:presLayoutVars>
          <dgm:bulletEnabled val="1"/>
        </dgm:presLayoutVars>
      </dgm:prSet>
      <dgm:spPr/>
    </dgm:pt>
    <dgm:pt modelId="{62983B75-85FF-6641-AB73-8DDBBBF4C255}" type="pres">
      <dgm:prSet presAssocID="{F5C44988-CC4E-0345-8329-489A360DFC15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EAB60900-33F5-8C46-8904-AE35267EBE5F}" type="presOf" srcId="{EFC6ED3C-FA9C-0B46-971B-D3B82B01F133}" destId="{01B9EF68-D5B0-4F47-876A-B593BD25C2B6}" srcOrd="0" destOrd="0" presId="urn:microsoft.com/office/officeart/2005/8/layout/radial3"/>
    <dgm:cxn modelId="{B7013C0D-4AB5-2446-852E-91B1EEBB95DF}" srcId="{F1D0B7FC-AF52-E044-BB49-9D4A5184E4EE}" destId="{7ED5D831-D29C-3D4D-B73A-630EDE47D82E}" srcOrd="1" destOrd="0" parTransId="{E94E4B0F-E115-EB42-B2B9-5E86D17C4E4F}" sibTransId="{E855E7E0-66A2-9145-8F75-BCA9C4502735}"/>
    <dgm:cxn modelId="{2756255C-D2F6-654D-8CFF-DAA8D9C80529}" srcId="{F1D0B7FC-AF52-E044-BB49-9D4A5184E4EE}" destId="{DDED45CE-59FD-3646-BF65-280E2FA0EB8B}" srcOrd="3" destOrd="0" parTransId="{216BFB7D-C3F8-574C-A6DA-AB8BC7AA5D3B}" sibTransId="{744FB589-743C-DB47-A557-E95A18CB6821}"/>
    <dgm:cxn modelId="{67A4AD6C-B484-B147-9C77-7ECA511DA02B}" srcId="{F1D0B7FC-AF52-E044-BB49-9D4A5184E4EE}" destId="{FB8F38F5-8429-3546-B4E9-8B169C6F4DCF}" srcOrd="0" destOrd="0" parTransId="{58260C0A-06DA-6541-9109-3294BC85048C}" sibTransId="{E957FF5D-ACBC-FB4C-9BE0-2EFCC1F4659F}"/>
    <dgm:cxn modelId="{7908E372-6E88-8248-A1E3-FA9B725BA11D}" type="presOf" srcId="{7ED5D831-D29C-3D4D-B73A-630EDE47D82E}" destId="{BD459B6D-7B3F-7B4A-B647-D0583C02D069}" srcOrd="0" destOrd="0" presId="urn:microsoft.com/office/officeart/2005/8/layout/radial3"/>
    <dgm:cxn modelId="{EA1B7F99-9C45-B442-9965-00D751BB1C53}" type="presOf" srcId="{FB8F38F5-8429-3546-B4E9-8B169C6F4DCF}" destId="{4FABD6CA-CA1F-B642-8C71-4ECD5A66EEE0}" srcOrd="0" destOrd="0" presId="urn:microsoft.com/office/officeart/2005/8/layout/radial3"/>
    <dgm:cxn modelId="{9315699E-5B80-1C45-AADA-59CD45E746C2}" srcId="{F1D0B7FC-AF52-E044-BB49-9D4A5184E4EE}" destId="{F5C44988-CC4E-0345-8329-489A360DFC15}" srcOrd="4" destOrd="0" parTransId="{56B45AA9-8B61-4346-81B8-78B167FFB75E}" sibTransId="{CB9AA0B1-7EFE-7A49-999B-EF89BECA630D}"/>
    <dgm:cxn modelId="{367385AE-9AAF-1242-8F90-5758C223D282}" type="presOf" srcId="{ECCB0E09-6F0A-9448-AB85-23FF25714BE3}" destId="{9EA82FBF-958D-E84B-B37A-81554DB25777}" srcOrd="0" destOrd="0" presId="urn:microsoft.com/office/officeart/2005/8/layout/radial3"/>
    <dgm:cxn modelId="{2A56E7D8-E35E-3441-888A-E48A09C9ABF0}" srcId="{F1D0B7FC-AF52-E044-BB49-9D4A5184E4EE}" destId="{EFC6ED3C-FA9C-0B46-971B-D3B82B01F133}" srcOrd="2" destOrd="0" parTransId="{989CEFE2-BB51-C446-AF46-A87651A8A0DA}" sibTransId="{E87048B9-D829-3240-B1EC-045E46E27B37}"/>
    <dgm:cxn modelId="{12A446DC-5A59-E04F-93E9-176733997E88}" type="presOf" srcId="{F1D0B7FC-AF52-E044-BB49-9D4A5184E4EE}" destId="{A2598DA8-D26C-364A-A596-16F00D473A50}" srcOrd="0" destOrd="0" presId="urn:microsoft.com/office/officeart/2005/8/layout/radial3"/>
    <dgm:cxn modelId="{45E36EE4-4362-7A4E-A8A3-CEDF07D4D2B5}" type="presOf" srcId="{F5C44988-CC4E-0345-8329-489A360DFC15}" destId="{62983B75-85FF-6641-AB73-8DDBBBF4C255}" srcOrd="0" destOrd="0" presId="urn:microsoft.com/office/officeart/2005/8/layout/radial3"/>
    <dgm:cxn modelId="{AD00ACF0-4895-9F42-81EA-8671F838B30B}" type="presOf" srcId="{DDED45CE-59FD-3646-BF65-280E2FA0EB8B}" destId="{208852F5-ACAE-2340-8E8A-1937F8F8EF7D}" srcOrd="0" destOrd="0" presId="urn:microsoft.com/office/officeart/2005/8/layout/radial3"/>
    <dgm:cxn modelId="{926B86F1-3413-1E40-80BC-90CC042F2D66}" srcId="{ECCB0E09-6F0A-9448-AB85-23FF25714BE3}" destId="{F1D0B7FC-AF52-E044-BB49-9D4A5184E4EE}" srcOrd="0" destOrd="0" parTransId="{4CB22FA5-8409-F643-8A84-B1FBB6257EF6}" sibTransId="{4E9D94C7-94DC-EE48-B324-E15CF69A5E9E}"/>
    <dgm:cxn modelId="{85F8A50E-A820-BA44-A0AF-E6E8D2112DE0}" type="presParOf" srcId="{9EA82FBF-958D-E84B-B37A-81554DB25777}" destId="{F80E8F5A-E641-1347-A026-F18ED1DD043F}" srcOrd="0" destOrd="0" presId="urn:microsoft.com/office/officeart/2005/8/layout/radial3"/>
    <dgm:cxn modelId="{5C2FAAD0-A6AF-9140-8A8D-A2DE2D6D59D9}" type="presParOf" srcId="{F80E8F5A-E641-1347-A026-F18ED1DD043F}" destId="{A2598DA8-D26C-364A-A596-16F00D473A50}" srcOrd="0" destOrd="0" presId="urn:microsoft.com/office/officeart/2005/8/layout/radial3"/>
    <dgm:cxn modelId="{CCFC22C6-7711-FD44-ACFD-900C75CE8CA1}" type="presParOf" srcId="{F80E8F5A-E641-1347-A026-F18ED1DD043F}" destId="{4FABD6CA-CA1F-B642-8C71-4ECD5A66EEE0}" srcOrd="1" destOrd="0" presId="urn:microsoft.com/office/officeart/2005/8/layout/radial3"/>
    <dgm:cxn modelId="{AB03A090-31D4-C44B-B249-3D6A8FB87350}" type="presParOf" srcId="{F80E8F5A-E641-1347-A026-F18ED1DD043F}" destId="{BD459B6D-7B3F-7B4A-B647-D0583C02D069}" srcOrd="2" destOrd="0" presId="urn:microsoft.com/office/officeart/2005/8/layout/radial3"/>
    <dgm:cxn modelId="{EBB70679-91AA-0D4A-B0FE-06CC9539B71F}" type="presParOf" srcId="{F80E8F5A-E641-1347-A026-F18ED1DD043F}" destId="{01B9EF68-D5B0-4F47-876A-B593BD25C2B6}" srcOrd="3" destOrd="0" presId="urn:microsoft.com/office/officeart/2005/8/layout/radial3"/>
    <dgm:cxn modelId="{F63D1CCB-9F37-D64F-A836-B2C7F45F6BF2}" type="presParOf" srcId="{F80E8F5A-E641-1347-A026-F18ED1DD043F}" destId="{208852F5-ACAE-2340-8E8A-1937F8F8EF7D}" srcOrd="4" destOrd="0" presId="urn:microsoft.com/office/officeart/2005/8/layout/radial3"/>
    <dgm:cxn modelId="{EE4FBC28-A6F8-A741-8B87-B975173211D5}" type="presParOf" srcId="{F80E8F5A-E641-1347-A026-F18ED1DD043F}" destId="{62983B75-85FF-6641-AB73-8DDBBBF4C25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304FFC-F431-49D5-BB3B-E71247A58CC1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8FF7660-4A74-44CA-88EC-C6EF24F10016}" type="pres">
      <dgm:prSet presAssocID="{B6304FFC-F431-49D5-BB3B-E71247A58CC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3D6A11CF-78D4-4702-95FF-28B93970D93D}" type="presOf" srcId="{B6304FFC-F431-49D5-BB3B-E71247A58CC1}" destId="{F8FF7660-4A74-44CA-88EC-C6EF24F10016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75E3-F36D-4AAD-939D-F24F5B2B5BDB}">
      <dsp:nvSpPr>
        <dsp:cNvPr id="0" name=""/>
        <dsp:cNvSpPr/>
      </dsp:nvSpPr>
      <dsp:spPr>
        <a:xfrm>
          <a:off x="1904977" y="365664"/>
          <a:ext cx="4550495" cy="4550495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1" kern="1200" dirty="0"/>
            <a:t>Szabályozás</a:t>
          </a:r>
        </a:p>
      </dsp:txBody>
      <dsp:txXfrm>
        <a:off x="4379038" y="1205339"/>
        <a:ext cx="1543917" cy="1516831"/>
      </dsp:txXfrm>
    </dsp:sp>
    <dsp:sp modelId="{C305545A-5342-475D-BCFA-93E489F4128E}">
      <dsp:nvSpPr>
        <dsp:cNvPr id="0" name=""/>
        <dsp:cNvSpPr/>
      </dsp:nvSpPr>
      <dsp:spPr>
        <a:xfrm>
          <a:off x="1670410" y="501096"/>
          <a:ext cx="4550495" cy="4550495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1" kern="1200" dirty="0"/>
            <a:t>Jármű</a:t>
          </a:r>
        </a:p>
      </dsp:txBody>
      <dsp:txXfrm>
        <a:off x="2916379" y="3372241"/>
        <a:ext cx="2058557" cy="1408486"/>
      </dsp:txXfrm>
    </dsp:sp>
    <dsp:sp modelId="{93AD006D-947A-46C7-A0F5-DDEB2B7FBF4A}">
      <dsp:nvSpPr>
        <dsp:cNvPr id="0" name=""/>
        <dsp:cNvSpPr/>
      </dsp:nvSpPr>
      <dsp:spPr>
        <a:xfrm>
          <a:off x="1670410" y="501096"/>
          <a:ext cx="4550495" cy="4550495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1" kern="1200" dirty="0"/>
            <a:t>Pálya</a:t>
          </a:r>
        </a:p>
      </dsp:txBody>
      <dsp:txXfrm>
        <a:off x="2157963" y="1394943"/>
        <a:ext cx="1543917" cy="1516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98DA8-D26C-364A-A596-16F00D473A50}">
      <dsp:nvSpPr>
        <dsp:cNvPr id="0" name=""/>
        <dsp:cNvSpPr/>
      </dsp:nvSpPr>
      <dsp:spPr>
        <a:xfrm>
          <a:off x="2136488" y="1247957"/>
          <a:ext cx="2892870" cy="2892870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800" kern="1200" dirty="0"/>
            <a:t>4 VCS</a:t>
          </a:r>
        </a:p>
      </dsp:txBody>
      <dsp:txXfrm>
        <a:off x="2560139" y="1671608"/>
        <a:ext cx="2045568" cy="2045568"/>
      </dsp:txXfrm>
    </dsp:sp>
    <dsp:sp modelId="{4FABD6CA-CA1F-B642-8C71-4ECD5A66EEE0}">
      <dsp:nvSpPr>
        <dsp:cNvPr id="0" name=""/>
        <dsp:cNvSpPr/>
      </dsp:nvSpPr>
      <dsp:spPr>
        <a:xfrm>
          <a:off x="2859706" y="89251"/>
          <a:ext cx="1446435" cy="144643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A jogszabályi csomag elkészítése</a:t>
          </a:r>
        </a:p>
      </dsp:txBody>
      <dsp:txXfrm>
        <a:off x="3071532" y="301077"/>
        <a:ext cx="1022783" cy="1022783"/>
      </dsp:txXfrm>
    </dsp:sp>
    <dsp:sp modelId="{BD459B6D-7B3F-7B4A-B647-D0583C02D069}">
      <dsp:nvSpPr>
        <dsp:cNvPr id="0" name=""/>
        <dsp:cNvSpPr/>
      </dsp:nvSpPr>
      <dsp:spPr>
        <a:xfrm>
          <a:off x="4649521" y="1389628"/>
          <a:ext cx="1446435" cy="144643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A Nemzeti Végrehajtási Tervek elkészítése és benyújtása</a:t>
          </a:r>
        </a:p>
      </dsp:txBody>
      <dsp:txXfrm>
        <a:off x="4861347" y="1601454"/>
        <a:ext cx="1022783" cy="1022783"/>
      </dsp:txXfrm>
    </dsp:sp>
    <dsp:sp modelId="{01B9EF68-D5B0-4F47-876A-B593BD25C2B6}">
      <dsp:nvSpPr>
        <dsp:cNvPr id="0" name=""/>
        <dsp:cNvSpPr/>
      </dsp:nvSpPr>
      <dsp:spPr>
        <a:xfrm>
          <a:off x="3965873" y="3493683"/>
          <a:ext cx="1446435" cy="144643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Az Infrastruktúra Regiszter létrehozása, az ahhoz szükséges felmérések elvégzése és az adatbázis feltöltése</a:t>
          </a:r>
        </a:p>
      </dsp:txBody>
      <dsp:txXfrm>
        <a:off x="4177699" y="3705509"/>
        <a:ext cx="1022783" cy="1022783"/>
      </dsp:txXfrm>
    </dsp:sp>
    <dsp:sp modelId="{208852F5-ACAE-2340-8E8A-1937F8F8EF7D}">
      <dsp:nvSpPr>
        <dsp:cNvPr id="0" name=""/>
        <dsp:cNvSpPr/>
      </dsp:nvSpPr>
      <dsp:spPr>
        <a:xfrm>
          <a:off x="1753539" y="3493683"/>
          <a:ext cx="1446435" cy="144643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A nemzeti műszaki szabályok meghatározása, </a:t>
          </a:r>
          <a:r>
            <a:rPr lang="hu-HU" sz="1000" kern="1200" dirty="0" err="1"/>
            <a:t>notifikációja</a:t>
          </a:r>
          <a:r>
            <a:rPr lang="hu-HU" sz="1000" kern="1200" dirty="0"/>
            <a:t> és a szükséges intézményrendszer felállítása</a:t>
          </a:r>
        </a:p>
      </dsp:txBody>
      <dsp:txXfrm>
        <a:off x="1965365" y="3705509"/>
        <a:ext cx="1022783" cy="1022783"/>
      </dsp:txXfrm>
    </dsp:sp>
    <dsp:sp modelId="{62983B75-85FF-6641-AB73-8DDBBBF4C255}">
      <dsp:nvSpPr>
        <dsp:cNvPr id="0" name=""/>
        <dsp:cNvSpPr/>
      </dsp:nvSpPr>
      <dsp:spPr>
        <a:xfrm>
          <a:off x="1069891" y="1389628"/>
          <a:ext cx="1446435" cy="144643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A hatósági intézmény-rendszer szükséges átalakítása</a:t>
          </a:r>
        </a:p>
      </dsp:txBody>
      <dsp:txXfrm>
        <a:off x="1281717" y="1601454"/>
        <a:ext cx="1022783" cy="1022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F8DAD-EC37-44C5-AA5C-AB00DC546395}" type="datetimeFigureOut">
              <a:rPr lang="hu-HU" smtClean="0"/>
              <a:pPr/>
              <a:t>2020. 12. 05.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D074B-8F43-43B7-B50C-867AF86ADCF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98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1028-CA0C-4B4B-BDE8-79B42ED88A24}" type="datetimeFigureOut">
              <a:rPr lang="hu-HU" smtClean="0"/>
              <a:pPr/>
              <a:t>2020. 12. 05.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0D52-3216-4EF1-80B5-0A51FD518BF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87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216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0"/>
              </a:spcAft>
              <a:buFont typeface="Symbol"/>
              <a:buNone/>
            </a:pPr>
            <a:r>
              <a:rPr lang="hu-HU" sz="1600" dirty="0">
                <a:effectLst/>
                <a:latin typeface="+mn-lt"/>
                <a:ea typeface="Calibri"/>
                <a:cs typeface="Times New Roman"/>
              </a:rPr>
              <a:t> 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/>
              <a:t>PRM TSI: </a:t>
            </a:r>
            <a:r>
              <a:rPr lang="hu-HU" sz="1600" dirty="0"/>
              <a:t>a tagállamoknak nemzeti végrehajtási terveket kell létrehozniuk azzal a céllal, hogy a hozzáférhetőség összes azonosított akadályát ésszerű időtávon belül, az alrendszerek fokozatos felújítása és korszerűsítése érdekében tett összehangolt erőfeszítések és operatív intézkedések alkalmazása mellett felszámolják.  </a:t>
            </a:r>
          </a:p>
          <a:p>
            <a:r>
              <a:rPr lang="hu-HU" b="1" dirty="0"/>
              <a:t>1. </a:t>
            </a:r>
            <a:r>
              <a:rPr lang="hu-HU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nemzeti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végrehajtási terv  a személyszállítást végző vasúttársaságok, valamint a minisztérium Közlekedéspolitikáért Felelős Államtitkárságával</a:t>
            </a:r>
            <a:r>
              <a:rPr lang="hu-HU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szakterületi Főosztályokkal, továbbá érdekképviseleti szervezetekkel</a:t>
            </a:r>
            <a:r>
              <a:rPr lang="hu-HU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együttműködésben készült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MÁV-START </a:t>
            </a:r>
            <a:r>
              <a:rPr lang="hu-H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Zrt</a:t>
            </a:r>
            <a:r>
              <a:rPr lang="hu-HU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u-HU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nél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hu-H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Gysev</a:t>
            </a:r>
            <a:r>
              <a:rPr lang="hu-HU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6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Zrt</a:t>
            </a:r>
            <a:r>
              <a:rPr lang="hu-HU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6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-nél</a:t>
            </a:r>
            <a:r>
              <a:rPr lang="hu-HU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üzembetartott járműállományokról elmondható, hogy azok</a:t>
            </a:r>
            <a:r>
              <a:rPr lang="hu-HU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közül vannak olyan szerelvények amelyek teljesen és vannak olyanok , amelyek csak 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részben akadálymentesítettek. </a:t>
            </a:r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Magyarországon eddig az „1000 utazó szabály” volt alkalmazandó, és jelenleg is ezt alkalmazzák,</a:t>
            </a:r>
            <a:r>
              <a:rPr lang="hu-HU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melynek lényege, hogy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naponta legfeljebb 1000 utazót fogadó személypályaudvarokon az új berendezéseket, valamint az átfogó átépítéseket szintén akadály mentesítve kell</a:t>
            </a:r>
            <a:r>
              <a:rPr lang="hu-HU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fejleszteni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azzal a korlátozással, hogy a peronok különösen nagy ráfordítást igénylő lépcsőmentes megközelíthetőségét csak különleges szükségletek esetén szükséges alkalmazni.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/>
              <a:t>OPE TSI:  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Ennek az </a:t>
            </a:r>
            <a:r>
              <a:rPr lang="hu-H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ÁME-nek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célja az alrendszer üzemeltetésének és forgalomirányításának szabályozása</a:t>
            </a:r>
            <a:r>
              <a:rPr lang="hu-HU" dirty="0">
                <a:effectLst/>
              </a:rPr>
              <a:t>. Magyarország a 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transzeurópai vasúti rendszerre vonatkozó kölcsönös átjárhatósági műszaki előírásokról szóló</a:t>
            </a:r>
            <a:r>
              <a:rPr lang="hu-HU" dirty="0">
                <a:effectLst/>
              </a:rPr>
              <a:t> 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46/2015. NFM rendelettel a vasúti rendszer kölcsönös átjárhatóságát biztosító átjárhatósági műszaki előírások közvetlen, módosítás nélküli átültetésének és alkalmazása kötelezettségének magyar jogrendbe történő átültetését biztosította.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 TSI: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kölcsönös átjárhatóság feltételeinek teljesítése érdekében, az Európai Unió vasúti rendszerének „energia” alrendszerére vonatkozó átjárhatósági műszaki előírásokról szóló 1301/2014/EU Rendeletében foglaltak figyelembe véve készítette el Magyarország a vasúti hálózatra vonatkozó Nemzeti Végrehajtási Tervét. Magyarország határozott álláspontja, hogy – annak ellenére, hogy van olyan villamosított vonala, ami még nem mindenben felel meg az ENE ÁME előírásainak – a magyarországi vasúti hálózat az ENE ÁME szempontjából ma is teljesen átjárható. </a:t>
            </a:r>
            <a:r>
              <a:rPr lang="x-none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ütemterv összeállításánál 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figyelembe vett egyik legfontosabb szempont, hogy </a:t>
            </a:r>
            <a:r>
              <a:rPr lang="x-none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ENE ÁME előírásai szerinti</a:t>
            </a:r>
            <a:r>
              <a:rPr lang="x-none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kölcsönös átjárhatóság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x-none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feltétele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-</a:t>
            </a:r>
            <a:r>
              <a:rPr lang="x-none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tekintettel az energia alrendszer elemeinek műszaki állapotára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csak </a:t>
            </a:r>
            <a:r>
              <a:rPr lang="x-none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teljes átépítés keretében teljesíthetők teljeskörűen.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Kivételt ez alól az elmúlt 15 évben megvalósított, felsővezetéki rendszert érintő vasútfejlesztési és rekonstrukciós munkák jelentenek.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SRT TSI: 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magyar normál nyomtávolságú vasúthálózaton jelenleg 17 alagút található. A hosszúságuk 31 m és 780 m között változik.</a:t>
            </a:r>
            <a:r>
              <a:rPr lang="hu-HU" dirty="0">
                <a:effectLst/>
              </a:rPr>
              <a:t> 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alagutakban a pályasebesség a vonalak jellegének megfelelő.</a:t>
            </a:r>
            <a:r>
              <a:rPr lang="hu-HU" dirty="0">
                <a:effectLst/>
              </a:rPr>
              <a:t> 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Hét alagútban, köztük a leghosszabb pilisvörösvári és </a:t>
            </a:r>
            <a:r>
              <a:rPr lang="hu-H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abaligeti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alagutakban villamos vontatás van. Az alagutak közül egyedül Budapesten, a Déli pályaudvari alagút kétvágányú. Az ÁME a korszerűsítés vagy felújítás esetét kivéve nem írja elő a már korábban üzembe helyezett alrendszerek módosítását. Ennek megfelelően</a:t>
            </a:r>
            <a:r>
              <a:rPr lang="hu-HU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alagutak felújítását, korszerűsítését az üzemben tartó pályavasút társaság a létesítmények állapotának, igénybevételének megfelelően, kidolgozott terv szerint végzi.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nemzeti végrehajtási terv célja, hogy áttekintést nyújtson a magyarországi vasúti alagút infrastruktúráról.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 TSI: Stratégiai célok a következőek: 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helyközi buszokkal és helyi közlekedéssel jobban összehangolt vasúti menetrend és egységes tarifa létrehozása; menetrendszerűség 87 %-ról 95 %-ra javítása; növekvő utas szám elérése a fővárosi és vidéki nagyvárosi agglomerációban; vonzó, modern színvonalas, akadálymentes állomások és járműállomány kialakítása; a vasúton szállított árumennyiség évi 52 millió tonnáról 60 millió tonnára emelése; a TEN-T legforgalmasabb szakaszain legalább 160 km/h engedélyezett sebesség és 225 </a:t>
            </a:r>
            <a:r>
              <a:rPr lang="hu-H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tengelyterhelés biztosítása. </a:t>
            </a:r>
            <a:r>
              <a:rPr lang="en-US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Jövőkép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2050-ig: </a:t>
            </a:r>
            <a:r>
              <a:rPr lang="hu-HU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hatékonyabb pályahálózat létrehozása</a:t>
            </a:r>
            <a:r>
              <a:rPr lang="hu-H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átjárhatóság biztosítása; a fővárosba integrálódás; a fő társadalmi-gazdasági kihívásokra reagáló szolgáltatás; biztonságos és üzembiztos működés feltételeinek biztosítása.</a:t>
            </a:r>
          </a:p>
          <a:p>
            <a:r>
              <a:rPr lang="hu-H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CCS TSI: 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ÁME követelményeinek eleget téve Magyarország elkötelezett az ERTMS/ETCS bevezetése mellett. Az egységes rendszer kiépítése, a kölcsönös átjárhatóság elősegítése mellett kedvezőbbé teszi a vasútvonalak üzemeltetését, karbantartását, a járművezetők képzését továbbá a vasútvonalak biztonsági szintjét is növeli. Magyarországon a 905 km normál nyomtávú országos közforgalmú vasúti vonalszakaszokon már megvalósult és a tervezett további 2255 km vasúti GSM-R kommunikációs rendszer kiépítésével folyamatosan váltja le a nehezen üzemeltethető analóg vasúti rádiós rendszereket.</a:t>
            </a:r>
          </a:p>
          <a:p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Magyarország a korszerű ellenőrző, irányító és jelző berendezések építésével elő kívánja segíteni, hogy a hazai vasúthálózat a nemzetközi hálózat részévé váljon elősegítve az átjárhatóságot és a vasútbiztonság emelését.</a:t>
            </a:r>
          </a:p>
          <a:p>
            <a:endParaRPr lang="hu-HU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hu-HU" sz="16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elkészült és benyújtott </a:t>
            </a:r>
            <a:r>
              <a:rPr lang="hu-H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Nemzeti Végrehajtási Terveket</a:t>
            </a:r>
            <a:r>
              <a:rPr lang="hu-HU" sz="16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Magyarország </a:t>
            </a:r>
            <a:r>
              <a:rPr lang="hu-HU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évente felülvizsgálja.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410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271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144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76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763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08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9562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580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9562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462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U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0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EBEBE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7" name="Group 4"/>
          <p:cNvGrpSpPr>
            <a:grpSpLocks noChangeAspect="1"/>
          </p:cNvGrpSpPr>
          <p:nvPr userDrawn="1"/>
        </p:nvGrpSpPr>
        <p:grpSpPr bwMode="auto">
          <a:xfrm>
            <a:off x="104359" y="4937760"/>
            <a:ext cx="2848809" cy="1426524"/>
            <a:chOff x="2494" y="1487"/>
            <a:chExt cx="2688" cy="1346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6" y="1487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2685" y="2448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Freeform 6"/>
            <p:cNvSpPr>
              <a:spLocks noEditPoints="1"/>
            </p:cNvSpPr>
            <p:nvPr/>
          </p:nvSpPr>
          <p:spPr bwMode="auto">
            <a:xfrm>
              <a:off x="3666" y="1572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Freeform 8"/>
            <p:cNvSpPr>
              <a:spLocks noEditPoints="1"/>
            </p:cNvSpPr>
            <p:nvPr/>
          </p:nvSpPr>
          <p:spPr bwMode="auto">
            <a:xfrm>
              <a:off x="2494" y="1488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953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rgbClr val="EBEBEB">
              <a:alpha val="50000"/>
            </a:srgb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Rectangle 21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166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21084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8" name="Rectangle 7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90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303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U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0E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9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 userDrawn="1"/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rgbClr val="0E16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18"/>
          <p:cNvGrpSpPr>
            <a:grpSpLocks noChangeAspect="1"/>
          </p:cNvGrpSpPr>
          <p:nvPr userDrawn="1"/>
        </p:nvGrpSpPr>
        <p:grpSpPr bwMode="auto">
          <a:xfrm>
            <a:off x="102239" y="4937760"/>
            <a:ext cx="2848809" cy="1426524"/>
            <a:chOff x="2494" y="2016"/>
            <a:chExt cx="2688" cy="1346"/>
          </a:xfrm>
        </p:grpSpPr>
        <p:sp>
          <p:nvSpPr>
            <p:cNvPr id="10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96" y="2016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685" y="2977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666" y="2101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494" y="2016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85339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HU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3"/>
            <a:ext cx="12188824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11" name="Rectangle 10"/>
          <p:cNvSpPr/>
          <p:nvPr userDrawn="1"/>
        </p:nvSpPr>
        <p:spPr>
          <a:xfrm>
            <a:off x="-3176" y="3657524"/>
            <a:ext cx="11583988" cy="1219048"/>
          </a:xfrm>
          <a:prstGeom prst="rect">
            <a:avLst/>
          </a:prstGeom>
          <a:gradFill flip="none" rotWithShape="1">
            <a:gsLst>
              <a:gs pos="33000">
                <a:srgbClr val="00AEFF">
                  <a:alpha val="94902"/>
                </a:srgbClr>
              </a:gs>
              <a:gs pos="100000">
                <a:srgbClr val="00AEFF">
                  <a:alpha val="14902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3657525"/>
            <a:ext cx="10969943" cy="1209675"/>
          </a:xfrm>
        </p:spPr>
        <p:txBody>
          <a:bodyPr lIns="0" tIns="0" rIns="182880" bIns="109728" anchor="b" anchorCtr="0">
            <a:normAutofit/>
          </a:bodyPr>
          <a:lstStyle>
            <a:lvl1pPr algn="l"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4876724"/>
            <a:ext cx="10969943" cy="1216152"/>
          </a:xfrm>
        </p:spPr>
        <p:txBody>
          <a:bodyPr lIns="0" tIns="109728" rIns="0" bIns="0" anchor="t" anchorCtr="0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Rectangle 21"/>
          <p:cNvSpPr/>
          <p:nvPr/>
        </p:nvSpPr>
        <p:spPr>
          <a:xfrm>
            <a:off x="11503088" y="3657524"/>
            <a:ext cx="82296" cy="1219048"/>
          </a:xfrm>
          <a:prstGeom prst="rect">
            <a:avLst/>
          </a:prstGeom>
          <a:solidFill>
            <a:srgbClr val="00A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37643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7" name="Rectangle 26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83439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74227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6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3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8" name="Rectangle 27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5863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6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3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3148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4" y="152382"/>
            <a:ext cx="9553168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0" name="Rectangle 19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59295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3927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3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1600204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5EFE9E-EDDD-42C8-9CB9-D388AE46799D}" type="datetimeFigureOut">
              <a:rPr lang="hu-HU" smtClean="0"/>
              <a:pPr/>
              <a:t>2020. 12. 05.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7" y="635635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7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04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1" r:id="rId3"/>
    <p:sldLayoutId id="2147483650" r:id="rId4"/>
    <p:sldLayoutId id="2147483666" r:id="rId5"/>
    <p:sldLayoutId id="2147483652" r:id="rId6"/>
    <p:sldLayoutId id="2147483668" r:id="rId7"/>
    <p:sldLayoutId id="2147483654" r:id="rId8"/>
    <p:sldLayoutId id="2147483664" r:id="rId9"/>
    <p:sldLayoutId id="2147483660" r:id="rId10"/>
    <p:sldLayoutId id="2147483667" r:id="rId11"/>
    <p:sldLayoutId id="2147483655" r:id="rId12"/>
    <p:sldLayoutId id="2147483670" r:id="rId13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hdphoto" Target="../media/hdphoto3.wdp"/><Relationship Id="rId18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3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5.jpeg"/><Relationship Id="rId10" Type="http://schemas.openxmlformats.org/officeDocument/2006/relationships/image" Target="../media/image22.jpeg"/><Relationship Id="rId19" Type="http://schemas.microsoft.com/office/2007/relationships/hdphoto" Target="../media/hdphoto5.wdp"/><Relationship Id="rId4" Type="http://schemas.openxmlformats.org/officeDocument/2006/relationships/diagramLayout" Target="../diagrams/layout3.xml"/><Relationship Id="rId9" Type="http://schemas.microsoft.com/office/2007/relationships/hdphoto" Target="../media/hdphoto1.wdp"/><Relationship Id="rId1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04" y="-14837"/>
            <a:ext cx="10325389" cy="6872837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052762" y="419100"/>
            <a:ext cx="9442450" cy="876300"/>
          </a:xfrm>
          <a:prstGeom prst="rect">
            <a:avLst/>
          </a:prstGeom>
        </p:spPr>
        <p:txBody>
          <a:bodyPr vert="horz" wrap="none" lIns="365760" tIns="0" rIns="91440" bIns="0" rtlCol="0">
            <a:noAutofit/>
          </a:bodyPr>
          <a:lstStyle>
            <a:lvl1pPr marL="0" indent="0" algn="l" defTabSz="121898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err="1">
                <a:solidFill>
                  <a:schemeClr val="bg1"/>
                </a:solidFill>
              </a:rPr>
              <a:t>WorkShop</a:t>
            </a:r>
            <a:r>
              <a:rPr lang="hu-HU" sz="1600" dirty="0">
                <a:solidFill>
                  <a:schemeClr val="bg1"/>
                </a:solidFill>
              </a:rPr>
              <a:t> a 4. vasúti csomag bevezetésével kapcsolatban a magyar vasúti piaci szereplők részére</a:t>
            </a:r>
          </a:p>
          <a:p>
            <a:r>
              <a:rPr lang="hu-HU" sz="1600" dirty="0">
                <a:solidFill>
                  <a:schemeClr val="bg1"/>
                </a:solidFill>
              </a:rPr>
              <a:t>2020. december 8.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6412" y="3700266"/>
            <a:ext cx="9180372" cy="1709934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</p:spPr>
        <p:txBody>
          <a:bodyPr vert="horz" lIns="365760" tIns="0" rIns="18288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4400" dirty="0"/>
              <a:t>A 4. vasúti csomag átültetése</a:t>
            </a:r>
          </a:p>
          <a:p>
            <a:r>
              <a:rPr lang="hu-HU" sz="2400" dirty="0"/>
              <a:t>Elvégzett feladatok, egységes szemlélet, komplexitás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52761" y="5742477"/>
            <a:ext cx="8662701" cy="658323"/>
          </a:xfrm>
          <a:prstGeom prst="rect">
            <a:avLst/>
          </a:prstGeom>
        </p:spPr>
        <p:txBody>
          <a:bodyPr vert="horz" lIns="365760" tIns="0" rIns="0" bIns="0" rtlCol="0" anchor="t" anchorCtr="0">
            <a:normAutofit/>
          </a:bodyPr>
          <a:lstStyle>
            <a:lvl1pPr marL="0" indent="0" algn="l" defTabSz="1218987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50CC2C2-A2AB-0145-AB72-5569D8A45213}"/>
              </a:ext>
            </a:extLst>
          </p:cNvPr>
          <p:cNvSpPr txBox="1"/>
          <p:nvPr/>
        </p:nvSpPr>
        <p:spPr>
          <a:xfrm>
            <a:off x="3052762" y="5742477"/>
            <a:ext cx="616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Dr. Kiss Diána, titkárságvezető, Közlekedéspolitikáért felelős Államtitkárság </a:t>
            </a:r>
          </a:p>
        </p:txBody>
      </p:sp>
    </p:spTree>
    <p:extLst>
      <p:ext uri="{BB962C8B-B14F-4D97-AF65-F5344CB8AC3E}">
        <p14:creationId xmlns:p14="http://schemas.microsoft.com/office/powerpoint/2010/main" val="141170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6A5CF7C1-DF97-8D42-8365-872D8F09D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2" y="1687560"/>
            <a:ext cx="10220277" cy="4560840"/>
          </a:xfrm>
          <a:prstGeom prst="rect">
            <a:avLst/>
          </a:prstGeom>
        </p:spPr>
      </p:pic>
      <p:sp>
        <p:nvSpPr>
          <p:cNvPr id="8" name="Freeform 7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84212" y="1227691"/>
            <a:ext cx="10950600" cy="40011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átültetés kiegészítő folyamata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09443" y="152382"/>
            <a:ext cx="9555480" cy="9113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200" dirty="0"/>
              <a:t>A 4. vasúti csomag átültetése, mint tagállami kötelezettség</a:t>
            </a:r>
          </a:p>
        </p:txBody>
      </p:sp>
      <p:sp>
        <p:nvSpPr>
          <p:cNvPr id="4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>
                <a:solidFill>
                  <a:schemeClr val="tx1">
                    <a:tint val="75000"/>
                  </a:schemeClr>
                </a:solidFill>
              </a:rPr>
              <a:pPr/>
              <a:t>10</a:t>
            </a:fld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483299" y="5630309"/>
            <a:ext cx="2514600" cy="46166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nemzeti szabályok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837112" y="2438400"/>
            <a:ext cx="251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vasúti műszaki előírások kidolgozása és bejelentése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4837112" y="3391391"/>
            <a:ext cx="2514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accent2"/>
                </a:solidFill>
              </a:rPr>
              <a:t>Státusz: </a:t>
            </a:r>
            <a:r>
              <a:rPr lang="hu-HU" sz="1800" dirty="0" err="1">
                <a:solidFill>
                  <a:schemeClr val="accent2"/>
                </a:solidFill>
              </a:rPr>
              <a:t>notifikáció</a:t>
            </a:r>
            <a:r>
              <a:rPr lang="hu-HU" sz="1800" dirty="0">
                <a:solidFill>
                  <a:schemeClr val="accent2"/>
                </a:solidFill>
              </a:rPr>
              <a:t> alatt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C0FFE12C-B02F-D842-B9DD-6FAF6AD96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1" y="2523962"/>
            <a:ext cx="363982" cy="362224"/>
          </a:xfrm>
          <a:prstGeom prst="rect">
            <a:avLst/>
          </a:prstGeom>
        </p:spPr>
      </p:pic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34564C5E-E507-9E45-9716-A75CFC128D77}"/>
              </a:ext>
            </a:extLst>
          </p:cNvPr>
          <p:cNvGrpSpPr/>
          <p:nvPr/>
        </p:nvGrpSpPr>
        <p:grpSpPr>
          <a:xfrm>
            <a:off x="8411900" y="57134"/>
            <a:ext cx="1446435" cy="1446435"/>
            <a:chOff x="1753539" y="3493683"/>
            <a:chExt cx="1446435" cy="1446435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2CE024F6-077C-6C4A-8BEB-58ACE638A074}"/>
                </a:ext>
              </a:extLst>
            </p:cNvPr>
            <p:cNvSpPr/>
            <p:nvPr/>
          </p:nvSpPr>
          <p:spPr>
            <a:xfrm>
              <a:off x="1753539" y="3493683"/>
              <a:ext cx="1446435" cy="144643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Ellipszis 4">
              <a:extLst>
                <a:ext uri="{FF2B5EF4-FFF2-40B4-BE49-F238E27FC236}">
                  <a16:creationId xmlns:a16="http://schemas.microsoft.com/office/drawing/2014/main" id="{4B16FBD8-8BD2-C849-BABA-19A1AE5367A3}"/>
                </a:ext>
              </a:extLst>
            </p:cNvPr>
            <p:cNvSpPr txBox="1"/>
            <p:nvPr/>
          </p:nvSpPr>
          <p:spPr>
            <a:xfrm>
              <a:off x="1965365" y="3705509"/>
              <a:ext cx="1022783" cy="1022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000" kern="1200" dirty="0"/>
                <a:t>A nemzeti műszaki szabályok meghatározása, </a:t>
              </a:r>
              <a:r>
                <a:rPr lang="hu-HU" sz="1000" kern="1200" dirty="0" err="1"/>
                <a:t>notifikációja</a:t>
              </a:r>
              <a:r>
                <a:rPr lang="hu-HU" sz="1000" kern="1200" dirty="0"/>
                <a:t> és a szükséges intézményrendszer felállítása</a:t>
              </a:r>
            </a:p>
          </p:txBody>
        </p:sp>
      </p:grpSp>
      <p:sp>
        <p:nvSpPr>
          <p:cNvPr id="2" name="Szövegdoboz 1">
            <a:extLst>
              <a:ext uri="{FF2B5EF4-FFF2-40B4-BE49-F238E27FC236}">
                <a16:creationId xmlns:a16="http://schemas.microsoft.com/office/drawing/2014/main" id="{88641249-CB23-9E40-A8C4-BC27205FBFF8}"/>
              </a:ext>
            </a:extLst>
          </p:cNvPr>
          <p:cNvSpPr txBox="1"/>
          <p:nvPr/>
        </p:nvSpPr>
        <p:spPr>
          <a:xfrm>
            <a:off x="8208389" y="5630308"/>
            <a:ext cx="24384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nemzeti ajánlások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FC06616-1513-D847-BEB7-AB2CD37CD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63" y="4128678"/>
            <a:ext cx="3336697" cy="1751766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7DC06087-FDF2-0140-BA75-3A5CA43741DD}"/>
              </a:ext>
            </a:extLst>
          </p:cNvPr>
          <p:cNvSpPr txBox="1"/>
          <p:nvPr/>
        </p:nvSpPr>
        <p:spPr>
          <a:xfrm>
            <a:off x="1559499" y="3252891"/>
            <a:ext cx="2362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800" dirty="0"/>
              <a:t>Az ERA által elfogadott nemzeti szabályok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B594C2DD-A3D0-9845-9778-F27567EA51DC}"/>
              </a:ext>
            </a:extLst>
          </p:cNvPr>
          <p:cNvSpPr txBox="1"/>
          <p:nvPr/>
        </p:nvSpPr>
        <p:spPr>
          <a:xfrm>
            <a:off x="8238528" y="3090970"/>
            <a:ext cx="2362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800" dirty="0"/>
              <a:t>Az ERA által el nem fogadott nemzeti szabályok</a:t>
            </a:r>
          </a:p>
        </p:txBody>
      </p:sp>
      <p:sp>
        <p:nvSpPr>
          <p:cNvPr id="30" name="Jobbra mutató nyíl 29">
            <a:extLst>
              <a:ext uri="{FF2B5EF4-FFF2-40B4-BE49-F238E27FC236}">
                <a16:creationId xmlns:a16="http://schemas.microsoft.com/office/drawing/2014/main" id="{16CE4F79-AC29-504C-B103-39E3A79875BC}"/>
              </a:ext>
            </a:extLst>
          </p:cNvPr>
          <p:cNvSpPr/>
          <p:nvPr/>
        </p:nvSpPr>
        <p:spPr>
          <a:xfrm>
            <a:off x="7514059" y="3491189"/>
            <a:ext cx="570082" cy="193820"/>
          </a:xfrm>
          <a:prstGeom prst="rightArrow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32" name="Balra mutató nyíl 31">
            <a:extLst>
              <a:ext uri="{FF2B5EF4-FFF2-40B4-BE49-F238E27FC236}">
                <a16:creationId xmlns:a16="http://schemas.microsoft.com/office/drawing/2014/main" id="{D02F2AB9-F468-E048-9511-AD4EB204E7E5}"/>
              </a:ext>
            </a:extLst>
          </p:cNvPr>
          <p:cNvSpPr/>
          <p:nvPr/>
        </p:nvSpPr>
        <p:spPr>
          <a:xfrm>
            <a:off x="4041020" y="3504889"/>
            <a:ext cx="572513" cy="193821"/>
          </a:xfrm>
          <a:prstGeom prst="leftArrow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33" name="Lefelé mutató nyíl 32">
            <a:extLst>
              <a:ext uri="{FF2B5EF4-FFF2-40B4-BE49-F238E27FC236}">
                <a16:creationId xmlns:a16="http://schemas.microsoft.com/office/drawing/2014/main" id="{B2E982D0-17C6-F743-89B1-8718AE249197}"/>
              </a:ext>
            </a:extLst>
          </p:cNvPr>
          <p:cNvSpPr/>
          <p:nvPr/>
        </p:nvSpPr>
        <p:spPr>
          <a:xfrm>
            <a:off x="2665412" y="3967980"/>
            <a:ext cx="228600" cy="1594620"/>
          </a:xfrm>
          <a:prstGeom prst="downArrow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34" name="Lefelé mutató nyíl 33">
            <a:extLst>
              <a:ext uri="{FF2B5EF4-FFF2-40B4-BE49-F238E27FC236}">
                <a16:creationId xmlns:a16="http://schemas.microsoft.com/office/drawing/2014/main" id="{080B0D38-4B98-9B41-B88D-774532DE54A8}"/>
              </a:ext>
            </a:extLst>
          </p:cNvPr>
          <p:cNvSpPr/>
          <p:nvPr/>
        </p:nvSpPr>
        <p:spPr>
          <a:xfrm>
            <a:off x="9371012" y="4128678"/>
            <a:ext cx="275497" cy="1433922"/>
          </a:xfrm>
          <a:prstGeom prst="downArrow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547587"/>
      </p:ext>
    </p:extLst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Elkészültek és a Bizottság részére megküldésre kerültek a 4-es vasúti csomaggal összefüggő Nemzeti Végrehajtási Tervek</a:t>
            </a:r>
            <a:b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7012" y="1219200"/>
            <a:ext cx="5867400" cy="5410200"/>
          </a:xfrm>
        </p:spPr>
        <p:txBody>
          <a:bodyPr>
            <a:normAutofit/>
          </a:bodyPr>
          <a:lstStyle/>
          <a:p>
            <a:pPr marL="914400" algn="just"/>
            <a:endParaRPr lang="hu-HU" dirty="0">
              <a:latin typeface="Calibri"/>
              <a:ea typeface="Calibri"/>
              <a:cs typeface="Times New Roman"/>
            </a:endParaRPr>
          </a:p>
          <a:p>
            <a:pPr marL="640080" indent="0" algn="ctr">
              <a:buNone/>
            </a:pPr>
            <a:r>
              <a:rPr lang="hu-HU" sz="2900" dirty="0">
                <a:latin typeface="Calibri"/>
                <a:ea typeface="Calibri"/>
                <a:cs typeface="Times New Roman"/>
              </a:rPr>
              <a:t>			</a:t>
            </a:r>
          </a:p>
          <a:p>
            <a:pPr marL="640080" indent="0" algn="ctr">
              <a:spcAft>
                <a:spcPts val="0"/>
              </a:spcAft>
              <a:buNone/>
            </a:pPr>
            <a:r>
              <a:rPr lang="hu-HU" sz="2900" b="1" dirty="0">
                <a:latin typeface="Calibri"/>
                <a:ea typeface="Calibri"/>
                <a:cs typeface="Times New Roman"/>
              </a:rPr>
              <a:t> </a:t>
            </a:r>
            <a:endParaRPr lang="hu-HU" sz="2900" dirty="0">
              <a:latin typeface="Calibri"/>
              <a:ea typeface="Calibri"/>
              <a:cs typeface="Times New Roman"/>
            </a:endParaRPr>
          </a:p>
          <a:p>
            <a:endParaRPr lang="hu-HU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50812" y="1371600"/>
          <a:ext cx="6553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Lekerekített téglalap 1"/>
          <p:cNvSpPr/>
          <p:nvPr/>
        </p:nvSpPr>
        <p:spPr>
          <a:xfrm>
            <a:off x="69296" y="1229833"/>
            <a:ext cx="2291316" cy="562816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PRM TSI „Hozzáférhetőség”</a:t>
            </a:r>
          </a:p>
          <a:p>
            <a:pPr algn="ctr"/>
            <a:r>
              <a:rPr lang="hu-HU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OPE TSI</a:t>
            </a:r>
          </a:p>
          <a:p>
            <a:pPr algn="ctr"/>
            <a:r>
              <a:rPr lang="hu-HU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„Forgalomirányítás”</a:t>
            </a:r>
          </a:p>
          <a:p>
            <a:pPr algn="ctr"/>
            <a:r>
              <a:rPr lang="hu-HU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ENE TSI</a:t>
            </a:r>
          </a:p>
          <a:p>
            <a:pPr algn="ctr"/>
            <a:r>
              <a:rPr lang="hu-HU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„Energia”</a:t>
            </a:r>
          </a:p>
          <a:p>
            <a:pPr algn="ctr"/>
            <a:r>
              <a:rPr lang="hu-HU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SRT TSI</a:t>
            </a:r>
          </a:p>
          <a:p>
            <a:pPr algn="ctr"/>
            <a:r>
              <a:rPr lang="hu-HU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„Alagútbiztonság”</a:t>
            </a:r>
          </a:p>
          <a:p>
            <a:pPr algn="ctr"/>
            <a:r>
              <a:rPr lang="hu-HU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INF TSI</a:t>
            </a:r>
          </a:p>
          <a:p>
            <a:pPr algn="ctr"/>
            <a:r>
              <a:rPr lang="hu-HU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„Infrastruktúra”</a:t>
            </a:r>
          </a:p>
          <a:p>
            <a:pPr algn="ctr"/>
            <a:r>
              <a:rPr lang="hu-HU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CCS TSI</a:t>
            </a:r>
          </a:p>
          <a:p>
            <a:pPr algn="ctr"/>
            <a:r>
              <a:rPr lang="hu-HU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„Vonatbefolyásoló”</a:t>
            </a:r>
          </a:p>
          <a:p>
            <a:pPr algn="ctr"/>
            <a:endParaRPr lang="hu-HU" sz="15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hu-HU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2019 szeptemberében, valamint 2020 októberében az Európai Unió Bizottsága részére benyújtásra kerültek</a:t>
            </a:r>
          </a:p>
          <a:p>
            <a:pPr algn="ctr"/>
            <a:endParaRPr lang="hu-HU" sz="15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hu-HU" sz="15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PRM és OPE NVT hiánya miatti kötelezettségszegési eljárás lezárva</a:t>
            </a:r>
          </a:p>
          <a:p>
            <a:pPr algn="ctr"/>
            <a:endParaRPr lang="hu-HU" sz="1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2458515" y="1526229"/>
            <a:ext cx="2511240" cy="50393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Nemzeti Végrehajtási Tervek</a:t>
            </a:r>
          </a:p>
        </p:txBody>
      </p:sp>
      <p:pic>
        <p:nvPicPr>
          <p:cNvPr id="1026" name="Picture 2" descr="\\gvvrdesktops01\gvvrdesktops01\EndrodiBA.v2\Desktop\felsegíté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424" y="1234864"/>
            <a:ext cx="3745401" cy="280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\\gvvrdesktops01\gvvrdesktops01\EndrodiBA.v2\Desktop\2_ke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84" y="1234864"/>
            <a:ext cx="3571587" cy="268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gyre több a távvezérlésű vasúti pálya Csehországb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37" y="3879651"/>
            <a:ext cx="4572000" cy="301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sút-villamosítás gazdaságosa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026" y="3846558"/>
            <a:ext cx="2889799" cy="301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opár-hágói vasúti alagút – Wikipédi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3659376"/>
            <a:ext cx="3566796" cy="319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asútépítő nagygépeket szerez be a MÁV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58" y="2287501"/>
            <a:ext cx="3058609" cy="15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pa - Majoros Melinda - Önismeret Nőknek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-10000"/>
                    </a14:imgEffect>
                    <a14:imgEffect>
                      <a14:brightnessContrast bright="-15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49" y="2353426"/>
            <a:ext cx="456247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728451F6-AC18-EC47-AFC1-C417AC6135CA}"/>
              </a:ext>
            </a:extLst>
          </p:cNvPr>
          <p:cNvGrpSpPr/>
          <p:nvPr/>
        </p:nvGrpSpPr>
        <p:grpSpPr>
          <a:xfrm>
            <a:off x="8816391" y="527735"/>
            <a:ext cx="1446435" cy="1446435"/>
            <a:chOff x="4649521" y="1389628"/>
            <a:chExt cx="1446435" cy="144643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0816989C-4CD2-FA4B-AFFF-33D4B91D582D}"/>
                </a:ext>
              </a:extLst>
            </p:cNvPr>
            <p:cNvSpPr/>
            <p:nvPr/>
          </p:nvSpPr>
          <p:spPr>
            <a:xfrm>
              <a:off x="4649521" y="1389628"/>
              <a:ext cx="1446435" cy="144643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Ellipszis 4">
              <a:extLst>
                <a:ext uri="{FF2B5EF4-FFF2-40B4-BE49-F238E27FC236}">
                  <a16:creationId xmlns:a16="http://schemas.microsoft.com/office/drawing/2014/main" id="{0FD3B009-BA79-9F44-B9A7-AAEB9A994040}"/>
                </a:ext>
              </a:extLst>
            </p:cNvPr>
            <p:cNvSpPr txBox="1"/>
            <p:nvPr/>
          </p:nvSpPr>
          <p:spPr>
            <a:xfrm>
              <a:off x="4861347" y="1601454"/>
              <a:ext cx="1022783" cy="1022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200" kern="1200" dirty="0"/>
                <a:t>A Nemzeti Végrehajtási Tervek elkészítése és benyújtása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62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>
            <a:extLst>
              <a:ext uri="{FF2B5EF4-FFF2-40B4-BE49-F238E27FC236}">
                <a16:creationId xmlns:a16="http://schemas.microsoft.com/office/drawing/2014/main" id="{081C8AF6-F1D5-5C41-A763-D4B629D8A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12" y="1837684"/>
            <a:ext cx="8763000" cy="4864868"/>
          </a:xfrm>
          <a:prstGeom prst="rect">
            <a:avLst/>
          </a:prstGeom>
        </p:spPr>
      </p:pic>
      <p:sp>
        <p:nvSpPr>
          <p:cNvPr id="8" name="Freeform 7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84212" y="1394230"/>
            <a:ext cx="10950600" cy="40011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Együttműködés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09443" y="152382"/>
            <a:ext cx="9555480" cy="9113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200" dirty="0"/>
              <a:t>A 4. vasúti csomag átültetése, mint tagállami kötelezettség</a:t>
            </a:r>
          </a:p>
        </p:txBody>
      </p:sp>
      <p:sp>
        <p:nvSpPr>
          <p:cNvPr id="4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>
                <a:solidFill>
                  <a:schemeClr val="tx1">
                    <a:tint val="75000"/>
                  </a:schemeClr>
                </a:solidFill>
              </a:rPr>
              <a:pPr/>
              <a:t>12</a:t>
            </a:fld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4079AB4-B08C-814A-B18B-2493C0B67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330657"/>
            <a:ext cx="3050838" cy="193946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2129647-AD84-0948-A9E2-782860B9C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976" y="1837684"/>
            <a:ext cx="5092700" cy="38989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FC14D7F-0968-A64E-8A2B-E9B2E48CBC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51" y="4800600"/>
            <a:ext cx="3098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61013"/>
      </p:ext>
    </p:extLst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9012" y="3810000"/>
            <a:ext cx="5334000" cy="1371600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hu-HU" sz="3200" b="0">
                <a:solidFill>
                  <a:schemeClr val="bg1"/>
                </a:solidFill>
              </a:rPr>
              <a:t>Köszönöm </a:t>
            </a:r>
            <a:br>
              <a:rPr lang="hu-HU" sz="3200" b="0">
                <a:solidFill>
                  <a:schemeClr val="bg1"/>
                </a:solidFill>
              </a:rPr>
            </a:br>
            <a:r>
              <a:rPr lang="hu-HU" sz="3200" b="0">
                <a:solidFill>
                  <a:schemeClr val="bg1"/>
                </a:solidFill>
              </a:rPr>
              <a:t>a megtisztelő figyelmet!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5702299" y="1382964"/>
            <a:ext cx="3527426" cy="2122236"/>
            <a:chOff x="623" y="1352"/>
            <a:chExt cx="2686" cy="161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3208686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lipszis 32"/>
          <p:cNvSpPr/>
          <p:nvPr/>
        </p:nvSpPr>
        <p:spPr>
          <a:xfrm>
            <a:off x="9663055" y="2983910"/>
            <a:ext cx="2221309" cy="2133600"/>
          </a:xfrm>
          <a:prstGeom prst="ellipse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27" name="Jobbra nyíl 26"/>
          <p:cNvSpPr/>
          <p:nvPr/>
        </p:nvSpPr>
        <p:spPr>
          <a:xfrm>
            <a:off x="760412" y="2209733"/>
            <a:ext cx="8610600" cy="33754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26" name="Jobbra nyíl 25"/>
          <p:cNvSpPr/>
          <p:nvPr/>
        </p:nvSpPr>
        <p:spPr>
          <a:xfrm>
            <a:off x="760412" y="3809950"/>
            <a:ext cx="8558686" cy="33754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3" name="Jobbra nyíl 2"/>
          <p:cNvSpPr/>
          <p:nvPr/>
        </p:nvSpPr>
        <p:spPr>
          <a:xfrm>
            <a:off x="760412" y="5570179"/>
            <a:ext cx="8558686" cy="33754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75734" y="1366741"/>
            <a:ext cx="10950600" cy="40011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Jövőkép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09443" y="152382"/>
            <a:ext cx="9555480" cy="9113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200" dirty="0"/>
              <a:t>Versenyképes vasút 2030</a:t>
            </a:r>
          </a:p>
        </p:txBody>
      </p:sp>
      <p:sp>
        <p:nvSpPr>
          <p:cNvPr id="6" name="Téglalap 5"/>
          <p:cNvSpPr/>
          <p:nvPr/>
        </p:nvSpPr>
        <p:spPr>
          <a:xfrm>
            <a:off x="1304725" y="3604283"/>
            <a:ext cx="2340000" cy="838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központú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304725" y="5301300"/>
            <a:ext cx="2340000" cy="838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fenntartható</a:t>
            </a:r>
          </a:p>
        </p:txBody>
      </p:sp>
      <p:sp>
        <p:nvSpPr>
          <p:cNvPr id="14" name="Téglalap 13"/>
          <p:cNvSpPr/>
          <p:nvPr/>
        </p:nvSpPr>
        <p:spPr>
          <a:xfrm>
            <a:off x="1266813" y="1941424"/>
            <a:ext cx="2340000" cy="838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hatékony pályahálózatú</a:t>
            </a:r>
          </a:p>
        </p:txBody>
      </p:sp>
      <p:sp>
        <p:nvSpPr>
          <p:cNvPr id="24" name="Ellipszis 23"/>
          <p:cNvSpPr/>
          <p:nvPr/>
        </p:nvSpPr>
        <p:spPr>
          <a:xfrm>
            <a:off x="675734" y="2123502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Ellipszis 24"/>
          <p:cNvSpPr/>
          <p:nvPr/>
        </p:nvSpPr>
        <p:spPr>
          <a:xfrm>
            <a:off x="675734" y="3719198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Ellipszis 34"/>
          <p:cNvSpPr/>
          <p:nvPr/>
        </p:nvSpPr>
        <p:spPr>
          <a:xfrm>
            <a:off x="675734" y="5486400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>
                <a:solidFill>
                  <a:schemeClr val="tx1">
                    <a:tint val="75000"/>
                  </a:schemeClr>
                </a:solidFill>
              </a:rPr>
              <a:pPr/>
              <a:t>2</a:t>
            </a:fld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94" y="5920128"/>
            <a:ext cx="1420238" cy="937872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58" y="2584062"/>
            <a:ext cx="1186110" cy="796683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58" y="4221061"/>
            <a:ext cx="1333838" cy="88992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4769691" y="3660810"/>
            <a:ext cx="4220321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/>
              <a:t>utasbarát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/>
              <a:t>az árufuvarozási igényekhez alkalmazkodó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769691" y="5486400"/>
            <a:ext cx="422032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/>
              <a:t>műszaki és pénzügyi szempontból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/>
              <a:t>környezetvédelmi szempontból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769691" y="1885561"/>
            <a:ext cx="4220321" cy="107721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átjárható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főváros életébe integrálódó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fő társadalmi-gazdasági kihívásokra reagáló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biztonságos és üzembiztos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9871787" y="3265880"/>
            <a:ext cx="1903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FFFF00"/>
                </a:solidFill>
              </a:rPr>
              <a:t>versenyképes</a:t>
            </a:r>
            <a:r>
              <a:rPr lang="hu-HU" dirty="0"/>
              <a:t> pálya</a:t>
            </a:r>
          </a:p>
          <a:p>
            <a:pPr algn="ctr"/>
            <a:r>
              <a:rPr lang="hu-HU" dirty="0"/>
              <a:t>jármű</a:t>
            </a:r>
          </a:p>
          <a:p>
            <a:pPr algn="ctr"/>
            <a:r>
              <a:rPr lang="hu-HU" dirty="0">
                <a:solidFill>
                  <a:srgbClr val="FFFF00"/>
                </a:solidFill>
              </a:rPr>
              <a:t>szabályozás</a:t>
            </a:r>
          </a:p>
        </p:txBody>
      </p:sp>
    </p:spTree>
    <p:extLst>
      <p:ext uri="{BB962C8B-B14F-4D97-AF65-F5344CB8AC3E}">
        <p14:creationId xmlns:p14="http://schemas.microsoft.com/office/powerpoint/2010/main" val="1781786095"/>
      </p:ext>
    </p:extLst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75734" y="1366741"/>
            <a:ext cx="10950600" cy="40011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Beavatkozási területek és eszközök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09443" y="152382"/>
            <a:ext cx="9555480" cy="9113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200" dirty="0"/>
              <a:t>Versenyképes vasút 2030 – versenyképes szabályozás</a:t>
            </a:r>
          </a:p>
        </p:txBody>
      </p:sp>
      <p:sp>
        <p:nvSpPr>
          <p:cNvPr id="4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>
                <a:solidFill>
                  <a:schemeClr val="tx1">
                    <a:tint val="75000"/>
                  </a:schemeClr>
                </a:solidFill>
              </a:rPr>
              <a:pPr/>
              <a:t>3</a:t>
            </a:fld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4217132"/>
              </p:ext>
            </p:extLst>
          </p:nvPr>
        </p:nvGraphicFramePr>
        <p:xfrm>
          <a:off x="74612" y="1579766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8" name="Egyenes összekötő 37"/>
          <p:cNvCxnSpPr/>
          <p:nvPr/>
        </p:nvCxnSpPr>
        <p:spPr>
          <a:xfrm flipH="1">
            <a:off x="6691898" y="2497756"/>
            <a:ext cx="39632" cy="344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>
            <a:off x="6691898" y="4648200"/>
            <a:ext cx="7344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>
            <a:off x="6691898" y="5943600"/>
            <a:ext cx="7741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/>
          <p:nvPr/>
        </p:nvCxnSpPr>
        <p:spPr>
          <a:xfrm>
            <a:off x="6731529" y="3352800"/>
            <a:ext cx="7344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/>
          <p:nvPr/>
        </p:nvCxnSpPr>
        <p:spPr>
          <a:xfrm>
            <a:off x="6731529" y="2497756"/>
            <a:ext cx="7344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>
            <a:off x="6158858" y="3048000"/>
            <a:ext cx="580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zövegdoboz 58"/>
          <p:cNvSpPr txBox="1"/>
          <p:nvPr/>
        </p:nvSpPr>
        <p:spPr>
          <a:xfrm>
            <a:off x="7512161" y="2082456"/>
            <a:ext cx="411417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jogalkotás, a 4. vasúti csomag átültetése</a:t>
            </a:r>
          </a:p>
        </p:txBody>
      </p:sp>
      <p:sp>
        <p:nvSpPr>
          <p:cNvPr id="61" name="Szövegdoboz 60"/>
          <p:cNvSpPr txBox="1"/>
          <p:nvPr/>
        </p:nvSpPr>
        <p:spPr>
          <a:xfrm>
            <a:off x="7512161" y="3048000"/>
            <a:ext cx="411417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nemzeti szabályok rendszerének megalkotása</a:t>
            </a:r>
          </a:p>
        </p:txBody>
      </p:sp>
      <p:sp>
        <p:nvSpPr>
          <p:cNvPr id="62" name="Szövegdoboz 61"/>
          <p:cNvSpPr txBox="1"/>
          <p:nvPr/>
        </p:nvSpPr>
        <p:spPr>
          <a:xfrm>
            <a:off x="7512161" y="4013544"/>
            <a:ext cx="41141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átjárhatósági műszaki előírásoknak megfelelő nemzeti végrehajtási tervek elkészítése</a:t>
            </a:r>
          </a:p>
        </p:txBody>
      </p:sp>
      <p:sp>
        <p:nvSpPr>
          <p:cNvPr id="63" name="Szövegdoboz 62"/>
          <p:cNvSpPr txBox="1"/>
          <p:nvPr/>
        </p:nvSpPr>
        <p:spPr>
          <a:xfrm>
            <a:off x="7521922" y="5351347"/>
            <a:ext cx="410441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vasúti igazgatási központi informatikai rendszer fejlesztése</a:t>
            </a:r>
          </a:p>
        </p:txBody>
      </p:sp>
    </p:spTree>
    <p:extLst>
      <p:ext uri="{BB962C8B-B14F-4D97-AF65-F5344CB8AC3E}">
        <p14:creationId xmlns:p14="http://schemas.microsoft.com/office/powerpoint/2010/main" val="2646393584"/>
      </p:ext>
    </p:extLst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0" descr="Képtalálat a következőre: „eu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2815940"/>
            <a:ext cx="2628729" cy="17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84212" y="1394230"/>
            <a:ext cx="10950600" cy="40011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Előzmények (</a:t>
            </a:r>
            <a:r>
              <a:rPr 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jogalap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célkitűzés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eszköz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09443" y="152382"/>
            <a:ext cx="9555480" cy="9113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200" dirty="0"/>
              <a:t>A 4. vasúti csomag átültetése, mint tagállami kötelezettség</a:t>
            </a:r>
          </a:p>
        </p:txBody>
      </p:sp>
      <p:sp>
        <p:nvSpPr>
          <p:cNvPr id="24" name="Ellipszis 23"/>
          <p:cNvSpPr/>
          <p:nvPr/>
        </p:nvSpPr>
        <p:spPr>
          <a:xfrm>
            <a:off x="1597969" y="2482029"/>
            <a:ext cx="468000" cy="46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Ellipszis 24"/>
          <p:cNvSpPr/>
          <p:nvPr/>
        </p:nvSpPr>
        <p:spPr>
          <a:xfrm>
            <a:off x="1597969" y="3454960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Ellipszis 34"/>
          <p:cNvSpPr/>
          <p:nvPr/>
        </p:nvSpPr>
        <p:spPr>
          <a:xfrm>
            <a:off x="1616568" y="4424065"/>
            <a:ext cx="468000" cy="46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>
                <a:solidFill>
                  <a:schemeClr val="tx1">
                    <a:tint val="75000"/>
                  </a:schemeClr>
                </a:solidFill>
              </a:rPr>
              <a:pPr/>
              <a:t>4</a:t>
            </a:fld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436812" y="2488364"/>
            <a:ext cx="800100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a versenyfeltételek és a szolgáltatásnyújtás szabadsága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2436812" y="3467716"/>
            <a:ext cx="8001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az egységes európai vasúti térség létrehozása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436812" y="4424065"/>
            <a:ext cx="800100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műszaki, igazgatási, biztonsági szabályok harmonizációja</a:t>
            </a:r>
          </a:p>
        </p:txBody>
      </p:sp>
      <p:sp>
        <p:nvSpPr>
          <p:cNvPr id="5" name="Szalagnyíl jobbra 4"/>
          <p:cNvSpPr/>
          <p:nvPr/>
        </p:nvSpPr>
        <p:spPr>
          <a:xfrm>
            <a:off x="722312" y="2570327"/>
            <a:ext cx="723900" cy="1107748"/>
          </a:xfrm>
          <a:prstGeom prst="curvedRightArrow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Szalagnyíl jobbra 6"/>
          <p:cNvSpPr/>
          <p:nvPr/>
        </p:nvSpPr>
        <p:spPr>
          <a:xfrm>
            <a:off x="722312" y="3753616"/>
            <a:ext cx="723900" cy="1143000"/>
          </a:xfrm>
          <a:prstGeom prst="curvedRightArrow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32391"/>
      </p:ext>
    </p:extLst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84212" y="1394230"/>
            <a:ext cx="10950600" cy="40011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Előzmények – a vasúti csomagok rendszere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09443" y="152382"/>
            <a:ext cx="9555480" cy="9113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200" dirty="0"/>
              <a:t>A 4. vasúti csomag átültetése, mint tagállami kötelezettség</a:t>
            </a:r>
          </a:p>
        </p:txBody>
      </p:sp>
      <p:sp>
        <p:nvSpPr>
          <p:cNvPr id="4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>
                <a:solidFill>
                  <a:schemeClr val="tx1">
                    <a:tint val="75000"/>
                  </a:schemeClr>
                </a:solidFill>
              </a:rPr>
              <a:pPr/>
              <a:t>5</a:t>
            </a:fld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684212" y="2133600"/>
            <a:ext cx="10950600" cy="4572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9488688" y="2362200"/>
            <a:ext cx="0" cy="5823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zis 18"/>
          <p:cNvSpPr/>
          <p:nvPr/>
        </p:nvSpPr>
        <p:spPr>
          <a:xfrm>
            <a:off x="9254688" y="3048000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7547612" y="2362200"/>
            <a:ext cx="0" cy="58238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4956812" y="2408466"/>
            <a:ext cx="0" cy="5823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zis 21"/>
          <p:cNvSpPr/>
          <p:nvPr/>
        </p:nvSpPr>
        <p:spPr>
          <a:xfrm>
            <a:off x="4722812" y="3058886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</p:txBody>
      </p:sp>
      <p:sp>
        <p:nvSpPr>
          <p:cNvPr id="23" name="Ellipszis 22"/>
          <p:cNvSpPr/>
          <p:nvPr/>
        </p:nvSpPr>
        <p:spPr>
          <a:xfrm>
            <a:off x="7313612" y="3026229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26" name="Ellipszis 25"/>
          <p:cNvSpPr/>
          <p:nvPr/>
        </p:nvSpPr>
        <p:spPr>
          <a:xfrm>
            <a:off x="3351212" y="3058886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</a:p>
        </p:txBody>
      </p:sp>
      <p:sp>
        <p:nvSpPr>
          <p:cNvPr id="27" name="Ellipszis 26"/>
          <p:cNvSpPr/>
          <p:nvPr/>
        </p:nvSpPr>
        <p:spPr>
          <a:xfrm>
            <a:off x="1979612" y="3058886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</a:p>
        </p:txBody>
      </p:sp>
      <p:cxnSp>
        <p:nvCxnSpPr>
          <p:cNvPr id="28" name="Egyenes összekötő nyíllal 27"/>
          <p:cNvCxnSpPr/>
          <p:nvPr/>
        </p:nvCxnSpPr>
        <p:spPr>
          <a:xfrm>
            <a:off x="3585212" y="2392136"/>
            <a:ext cx="0" cy="5823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2213612" y="2392136"/>
            <a:ext cx="0" cy="5823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1625762" y="3611250"/>
            <a:ext cx="1175700" cy="320087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függetlenség</a:t>
            </a:r>
          </a:p>
          <a:p>
            <a:pPr algn="ctr"/>
            <a:endParaRPr lang="hu-HU" sz="1200" dirty="0"/>
          </a:p>
          <a:p>
            <a:pPr algn="ctr"/>
            <a:r>
              <a:rPr lang="hu-HU" sz="1200" dirty="0"/>
              <a:t>vasútvállalatok működésének engedélyezése</a:t>
            </a:r>
          </a:p>
          <a:p>
            <a:pPr algn="ctr"/>
            <a:endParaRPr lang="hu-HU" sz="1200" dirty="0"/>
          </a:p>
          <a:p>
            <a:pPr algn="ctr"/>
            <a:r>
              <a:rPr lang="hu-HU" sz="1100" dirty="0"/>
              <a:t>pályakapacitások elosztása</a:t>
            </a:r>
          </a:p>
          <a:p>
            <a:pPr algn="ctr"/>
            <a:endParaRPr lang="hu-HU" sz="1200" dirty="0"/>
          </a:p>
          <a:p>
            <a:pPr algn="ctr"/>
            <a:r>
              <a:rPr lang="hu-HU" sz="1200" dirty="0"/>
              <a:t>pályahasználati díjak meghatározása</a:t>
            </a:r>
          </a:p>
          <a:p>
            <a:pPr algn="ctr"/>
            <a:endParaRPr lang="hu-HU" sz="1200" dirty="0"/>
          </a:p>
          <a:p>
            <a:pPr algn="ctr"/>
            <a:r>
              <a:rPr lang="hu-HU" sz="1200" dirty="0"/>
              <a:t>közszolgáltatási kötelezettségek teljesítésének ellenőrzése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018869" y="3616100"/>
            <a:ext cx="1182774" cy="304698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liberalizáció</a:t>
            </a:r>
          </a:p>
          <a:p>
            <a:pPr algn="ctr"/>
            <a:endParaRPr lang="hu-HU" sz="1200" dirty="0"/>
          </a:p>
          <a:p>
            <a:pPr algn="ctr"/>
            <a:r>
              <a:rPr lang="hu-HU" sz="1200" dirty="0"/>
              <a:t>a teljes vasúti hálózat megnyitása </a:t>
            </a:r>
          </a:p>
          <a:p>
            <a:pPr algn="ctr"/>
            <a:endParaRPr lang="hu-HU" sz="1200" dirty="0"/>
          </a:p>
          <a:p>
            <a:pPr algn="ctr"/>
            <a:r>
              <a:rPr lang="hu-HU" sz="1200" dirty="0"/>
              <a:t>biztonsági tanúsítvány</a:t>
            </a:r>
          </a:p>
          <a:p>
            <a:pPr algn="ctr"/>
            <a:endParaRPr lang="hu-HU" sz="1200" dirty="0"/>
          </a:p>
          <a:p>
            <a:pPr algn="ctr"/>
            <a:r>
              <a:rPr lang="hu-HU" sz="1200" dirty="0"/>
              <a:t>átjárhatósági irányelv rendszerének összehangolása</a:t>
            </a:r>
          </a:p>
          <a:p>
            <a:pPr algn="ctr"/>
            <a:endParaRPr lang="hu-HU" sz="1200" dirty="0"/>
          </a:p>
          <a:p>
            <a:pPr algn="ctr"/>
            <a:r>
              <a:rPr lang="hu-HU" sz="1200" dirty="0"/>
              <a:t>az ERA felállítása 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4363562" y="3626346"/>
            <a:ext cx="1186500" cy="32316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a nemzetközi személyszállítás </a:t>
            </a:r>
            <a:r>
              <a:rPr lang="hu-HU" sz="1200" b="1" dirty="0"/>
              <a:t>liberalizáció</a:t>
            </a:r>
            <a:r>
              <a:rPr lang="hu-HU" sz="1200" dirty="0"/>
              <a:t>ja</a:t>
            </a:r>
          </a:p>
          <a:p>
            <a:pPr algn="ctr"/>
            <a:endParaRPr lang="hu-HU" sz="1200" dirty="0"/>
          </a:p>
          <a:p>
            <a:pPr algn="ctr"/>
            <a:r>
              <a:rPr lang="hu-HU" sz="1200" b="1" dirty="0"/>
              <a:t>utasjogok</a:t>
            </a:r>
            <a:r>
              <a:rPr lang="hu-HU" sz="1200" dirty="0"/>
              <a:t> a nemzetközi forgalomban</a:t>
            </a:r>
          </a:p>
          <a:p>
            <a:pPr algn="ctr"/>
            <a:endParaRPr lang="hu-HU" sz="1200" dirty="0"/>
          </a:p>
          <a:p>
            <a:pPr algn="ctr"/>
            <a:r>
              <a:rPr lang="hu-HU" sz="1200" dirty="0"/>
              <a:t>az árutovábbítás </a:t>
            </a:r>
            <a:r>
              <a:rPr lang="hu-HU" sz="1200" b="1" dirty="0"/>
              <a:t>minimum követelmény</a:t>
            </a:r>
            <a:r>
              <a:rPr lang="hu-HU" sz="1200" dirty="0"/>
              <a:t>ei</a:t>
            </a:r>
          </a:p>
          <a:p>
            <a:pPr algn="ctr"/>
            <a:endParaRPr lang="hu-HU" sz="1200" dirty="0"/>
          </a:p>
          <a:p>
            <a:pPr algn="ctr"/>
            <a:r>
              <a:rPr lang="hu-HU" sz="1200" b="1" dirty="0"/>
              <a:t>mozdony-vezetők egységes engedélye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6948612" y="3652723"/>
            <a:ext cx="1186500" cy="175432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2012/34/EU</a:t>
            </a:r>
            <a:r>
              <a:rPr lang="hu-HU" sz="1200" dirty="0"/>
              <a:t> az egységes európai vasúti térség létrehozásáról</a:t>
            </a:r>
          </a:p>
          <a:p>
            <a:pPr algn="ctr"/>
            <a:endParaRPr lang="hu-HU" sz="1200" dirty="0"/>
          </a:p>
          <a:p>
            <a:pPr algn="ctr"/>
            <a:r>
              <a:rPr lang="hu-HU" sz="1200" dirty="0"/>
              <a:t>egységes szöveg a korábbi elvek összefoglalására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8895438" y="3652722"/>
            <a:ext cx="1186500" cy="212365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politikai pillér</a:t>
            </a:r>
          </a:p>
          <a:p>
            <a:pPr algn="ctr"/>
            <a:r>
              <a:rPr lang="hu-HU" sz="1200" dirty="0"/>
              <a:t>2018.12.25</a:t>
            </a:r>
          </a:p>
          <a:p>
            <a:pPr algn="ctr"/>
            <a:endParaRPr lang="hu-HU" sz="1200" dirty="0"/>
          </a:p>
          <a:p>
            <a:pPr algn="ctr"/>
            <a:r>
              <a:rPr lang="hu-HU" sz="1200" dirty="0"/>
              <a:t>hazai teljes implementáció: 2019.08.31.</a:t>
            </a:r>
          </a:p>
          <a:p>
            <a:pPr algn="ctr"/>
            <a:endParaRPr lang="hu-HU" sz="1200" dirty="0"/>
          </a:p>
          <a:p>
            <a:pPr algn="ctr"/>
            <a:r>
              <a:rPr lang="hu-HU" sz="1200" dirty="0">
                <a:solidFill>
                  <a:srgbClr val="00B050"/>
                </a:solidFill>
              </a:rPr>
              <a:t>műszaki pillér</a:t>
            </a:r>
          </a:p>
          <a:p>
            <a:pPr algn="ctr"/>
            <a:r>
              <a:rPr lang="hu-HU" sz="1200" dirty="0">
                <a:solidFill>
                  <a:srgbClr val="00B050"/>
                </a:solidFill>
              </a:rPr>
              <a:t>2020. 10.31.</a:t>
            </a:r>
          </a:p>
          <a:p>
            <a:pPr algn="ctr"/>
            <a:r>
              <a:rPr lang="hu-HU" sz="1200" dirty="0">
                <a:solidFill>
                  <a:srgbClr val="00B050"/>
                </a:solidFill>
              </a:rPr>
              <a:t>hazai teljes implementáció</a:t>
            </a:r>
          </a:p>
        </p:txBody>
      </p:sp>
      <p:pic>
        <p:nvPicPr>
          <p:cNvPr id="34" name="Picture 10" descr="Képtalálat a következőre: „eu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10" y="1908807"/>
            <a:ext cx="1177724" cy="79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9283" y="2917090"/>
            <a:ext cx="1533562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Alapcélok</a:t>
            </a:r>
          </a:p>
          <a:p>
            <a:pPr algn="ctr"/>
            <a:endParaRPr lang="hu-HU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a vasútvállalatok függetlensége az államtól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az infrastruktúra és a közlekedési szolgáltatások legalább számviteli szétválasztása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a vasutak pénzügyi helyzetének javítása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a vasúti infrastruktúrához való hozzáférés joga</a:t>
            </a:r>
          </a:p>
        </p:txBody>
      </p:sp>
      <p:sp>
        <p:nvSpPr>
          <p:cNvPr id="24" name="Ellipszis 23"/>
          <p:cNvSpPr/>
          <p:nvPr/>
        </p:nvSpPr>
        <p:spPr>
          <a:xfrm>
            <a:off x="2380675" y="2500771"/>
            <a:ext cx="468000" cy="46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1VCS</a:t>
            </a:r>
          </a:p>
        </p:txBody>
      </p:sp>
      <p:sp>
        <p:nvSpPr>
          <p:cNvPr id="25" name="Ellipszis 24"/>
          <p:cNvSpPr/>
          <p:nvPr/>
        </p:nvSpPr>
        <p:spPr>
          <a:xfrm>
            <a:off x="3752275" y="2500771"/>
            <a:ext cx="468000" cy="46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2VCS</a:t>
            </a:r>
          </a:p>
        </p:txBody>
      </p:sp>
      <p:sp>
        <p:nvSpPr>
          <p:cNvPr id="32" name="Ellipszis 31"/>
          <p:cNvSpPr/>
          <p:nvPr/>
        </p:nvSpPr>
        <p:spPr>
          <a:xfrm>
            <a:off x="5059336" y="2506942"/>
            <a:ext cx="468000" cy="46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3VCS</a:t>
            </a:r>
          </a:p>
        </p:txBody>
      </p:sp>
      <p:sp>
        <p:nvSpPr>
          <p:cNvPr id="35" name="Ellipszis 34"/>
          <p:cNvSpPr/>
          <p:nvPr/>
        </p:nvSpPr>
        <p:spPr>
          <a:xfrm>
            <a:off x="9722688" y="2533693"/>
            <a:ext cx="468000" cy="46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4VCS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10164923" y="3292886"/>
            <a:ext cx="1877088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Eredmények</a:t>
            </a:r>
          </a:p>
          <a:p>
            <a:pPr algn="ctr"/>
            <a:endParaRPr lang="hu-HU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kölcsönös átjárhatóság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hu-HU" sz="1200" dirty="0"/>
              <a:t>ÁME-k rendszere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hu-HU" sz="1200" dirty="0"/>
              <a:t>ERTMS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hu-HU" sz="1200" dirty="0"/>
              <a:t>RFC-k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szociális harmonizáció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vasúttársaságok infrastruktúrához való hozzáférése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vonatok által okozott zajártalom csökkentése</a:t>
            </a:r>
          </a:p>
        </p:txBody>
      </p:sp>
      <p:sp>
        <p:nvSpPr>
          <p:cNvPr id="3" name="Ellipszis 2"/>
          <p:cNvSpPr/>
          <p:nvPr/>
        </p:nvSpPr>
        <p:spPr>
          <a:xfrm>
            <a:off x="8709326" y="4845983"/>
            <a:ext cx="1558724" cy="13868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736997"/>
      </p:ext>
    </p:extLst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84212" y="1394230"/>
            <a:ext cx="10950600" cy="40011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politikai pillér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09443" y="152382"/>
            <a:ext cx="9555480" cy="9113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200" dirty="0"/>
              <a:t>A 4. vasúti csomag átültetése, mint tagállami kötelezettség</a:t>
            </a:r>
          </a:p>
        </p:txBody>
      </p:sp>
      <p:sp>
        <p:nvSpPr>
          <p:cNvPr id="4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>
                <a:solidFill>
                  <a:schemeClr val="tx1">
                    <a:tint val="75000"/>
                  </a:schemeClr>
                </a:solidFill>
              </a:rPr>
              <a:pPr/>
              <a:t>6</a:t>
            </a:fld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25712" y="2002070"/>
            <a:ext cx="74676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POLITIKAI PILLÉR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Implementációs határidő: 2018. december 25.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425712" y="2818476"/>
            <a:ext cx="74676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2016/2370/EU irányelv a személyszállítási szolgáltatások megnyitásáról</a:t>
            </a:r>
          </a:p>
          <a:p>
            <a:pPr algn="ctr"/>
            <a:r>
              <a:rPr lang="hu-HU" b="1" dirty="0"/>
              <a:t>2016/2337/EU rendelet a vasúti vállalkozások elszámolásának normalizálásáról</a:t>
            </a:r>
          </a:p>
          <a:p>
            <a:pPr algn="ctr"/>
            <a:r>
              <a:rPr lang="hu-HU" b="1" dirty="0"/>
              <a:t>2016/2338/EU rendelet a belföldi vasúti személyszállítási szolgáltatások piacának megnyitásáról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425712" y="5126800"/>
            <a:ext cx="7467600" cy="138499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1400" dirty="0"/>
              <a:t>a vasúti infrastruktúra irányítása (pályahálózat működtető függetlensége)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1400" dirty="0"/>
              <a:t>a belföldi vasúti személyszállítási piac megnyitásának szabályozása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1400" dirty="0"/>
              <a:t>a személyszállítási szolgáltatások közvetlen odaítélési lehetőségének csökkentése, hosszabbítási tilalom, a gördülőállományhoz való hozzáférés megkülönböztetés mentessége</a:t>
            </a:r>
          </a:p>
          <a:p>
            <a:pPr algn="ctr"/>
            <a:endParaRPr lang="hu-HU" sz="1400" dirty="0"/>
          </a:p>
          <a:p>
            <a:pPr algn="ctr"/>
            <a:r>
              <a:rPr lang="hu-HU" sz="1400" dirty="0"/>
              <a:t>Teljes hazai implementáció: 2019. augusztus 31.</a:t>
            </a:r>
          </a:p>
        </p:txBody>
      </p:sp>
    </p:spTree>
    <p:extLst>
      <p:ext uri="{BB962C8B-B14F-4D97-AF65-F5344CB8AC3E}">
        <p14:creationId xmlns:p14="http://schemas.microsoft.com/office/powerpoint/2010/main" val="1700561743"/>
      </p:ext>
    </p:extLst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84212" y="1394230"/>
            <a:ext cx="10950600" cy="40011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műszaki pillér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09443" y="152382"/>
            <a:ext cx="9555480" cy="9113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200" dirty="0"/>
              <a:t>A 4. vasúti csomag átültetése, mint tagállami kötelezettség</a:t>
            </a:r>
          </a:p>
        </p:txBody>
      </p:sp>
      <p:sp>
        <p:nvSpPr>
          <p:cNvPr id="4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>
                <a:solidFill>
                  <a:schemeClr val="tx1">
                    <a:tint val="75000"/>
                  </a:schemeClr>
                </a:solidFill>
              </a:rPr>
              <a:pPr/>
              <a:t>7</a:t>
            </a:fld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89012" y="1987479"/>
            <a:ext cx="7467600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chemeClr val="bg1"/>
                </a:solidFill>
              </a:rPr>
              <a:t>MŰSZAKI PILLÉR</a:t>
            </a:r>
          </a:p>
          <a:p>
            <a:pPr algn="ctr"/>
            <a:r>
              <a:rPr lang="hu-HU" sz="1800" dirty="0">
                <a:solidFill>
                  <a:schemeClr val="bg1"/>
                </a:solidFill>
              </a:rPr>
              <a:t>Implementációs határidő: 2019. június 16.</a:t>
            </a:r>
          </a:p>
          <a:p>
            <a:pPr algn="ctr"/>
            <a:r>
              <a:rPr lang="hu-HU" sz="1800" dirty="0">
                <a:solidFill>
                  <a:schemeClr val="bg1"/>
                </a:solidFill>
              </a:rPr>
              <a:t>Derogáció: 2020. június 16.</a:t>
            </a:r>
          </a:p>
          <a:p>
            <a:pPr algn="ctr"/>
            <a:r>
              <a:rPr lang="hu-HU" sz="1800" dirty="0">
                <a:solidFill>
                  <a:schemeClr val="bg1"/>
                </a:solidFill>
              </a:rPr>
              <a:t>Derogáció a COVID19 járvány miatt: 2020. október 31.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990667" y="3187808"/>
            <a:ext cx="746760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/>
              <a:t>2016/797/EU irányelv a vasúti rendszer átjárhatóságáról</a:t>
            </a:r>
          </a:p>
          <a:p>
            <a:pPr algn="ctr"/>
            <a:r>
              <a:rPr lang="hu-HU" sz="2200" b="1" dirty="0"/>
              <a:t>2016/798/EU irányelv a vasútbiztonságról</a:t>
            </a:r>
          </a:p>
          <a:p>
            <a:pPr algn="ctr"/>
            <a:r>
              <a:rPr lang="hu-HU" sz="2200" b="1" dirty="0"/>
              <a:t>2016/796/EU rendelet az ERA-</a:t>
            </a:r>
            <a:r>
              <a:rPr lang="hu-HU" sz="2200" b="1" dirty="0" err="1"/>
              <a:t>ról</a:t>
            </a:r>
            <a:endParaRPr lang="hu-HU" sz="2200" b="1" dirty="0"/>
          </a:p>
          <a:p>
            <a:pPr algn="ctr"/>
            <a:r>
              <a:rPr lang="hu-HU" sz="1600" dirty="0"/>
              <a:t>számos végrehajtási rendelet, felhatalmazáson alapuló rendelet és határozat, továbbá ERA ajánlások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989012" y="4791291"/>
            <a:ext cx="7472431" cy="181588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1400" dirty="0"/>
              <a:t>egységes vasúti biztonsági tanúsítvány eljárásrendjének bevezetése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1400" dirty="0"/>
              <a:t>egységes  forgalomba hozatali jármű engedély és járműtípus engedélyezési eljárás bevezetése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1400" dirty="0"/>
              <a:t>ERTMS rendszerek jóváhagyása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1400" dirty="0" err="1"/>
              <a:t>One</a:t>
            </a:r>
            <a:r>
              <a:rPr lang="hu-HU" sz="1400" dirty="0"/>
              <a:t> Stop Shop – IT alapú iktató rendszer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1400" dirty="0"/>
              <a:t>nemzeti biztonsági hatóságok szerepének átalakulása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1400" dirty="0"/>
              <a:t>a nemzeti szabályok szerepének redukálása</a:t>
            </a:r>
          </a:p>
          <a:p>
            <a:pPr algn="ctr"/>
            <a:endParaRPr lang="hu-HU" sz="1400" dirty="0"/>
          </a:p>
          <a:p>
            <a:pPr algn="ctr"/>
            <a:r>
              <a:rPr lang="hu-HU" sz="1400" dirty="0"/>
              <a:t>Teljes hazai implementáció: 2020. október 31.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23" y="1953953"/>
            <a:ext cx="6077121" cy="4557841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5994617F-A856-204B-9E8B-D54AA443A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52382"/>
            <a:ext cx="982116" cy="100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7611"/>
      </p:ext>
    </p:extLst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8CC12E81-04AB-584E-9B95-C7E4C86B2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1" y="1828630"/>
            <a:ext cx="10058740" cy="5029370"/>
          </a:xfrm>
          <a:prstGeom prst="rect">
            <a:avLst/>
          </a:prstGeom>
        </p:spPr>
      </p:pic>
      <p:sp>
        <p:nvSpPr>
          <p:cNvPr id="8" name="Freeform 7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84212" y="1394230"/>
            <a:ext cx="10950600" cy="40011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Egységes szemlélet - komplexitás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09443" y="152382"/>
            <a:ext cx="9555480" cy="9113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200" dirty="0"/>
              <a:t>A 4. vasúti csomag átültetése, mint tagállami kötelezettség</a:t>
            </a:r>
          </a:p>
        </p:txBody>
      </p:sp>
      <p:sp>
        <p:nvSpPr>
          <p:cNvPr id="4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>
                <a:solidFill>
                  <a:schemeClr val="tx1">
                    <a:tint val="75000"/>
                  </a:schemeClr>
                </a:solidFill>
              </a:rPr>
              <a:pPr/>
              <a:t>8</a:t>
            </a:fld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33128E1-723B-DF44-B91E-9F78F97D6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129935"/>
              </p:ext>
            </p:extLst>
          </p:nvPr>
        </p:nvGraphicFramePr>
        <p:xfrm>
          <a:off x="2506915" y="1828630"/>
          <a:ext cx="7165848" cy="5029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1019593"/>
      </p:ext>
    </p:extLst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84212" y="1227691"/>
            <a:ext cx="10950600" cy="40011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átültetés folyamata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09443" y="152382"/>
            <a:ext cx="9555480" cy="9113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200" dirty="0"/>
              <a:t>A 4. vasúti csomag átültetése, mint tagállami kötelezettség</a:t>
            </a:r>
          </a:p>
        </p:txBody>
      </p:sp>
      <p:sp>
        <p:nvSpPr>
          <p:cNvPr id="4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>
                <a:solidFill>
                  <a:schemeClr val="tx1">
                    <a:tint val="75000"/>
                  </a:schemeClr>
                </a:solidFill>
              </a:rPr>
              <a:pPr/>
              <a:t>9</a:t>
            </a:fld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91531" y="1704583"/>
            <a:ext cx="2362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törvényi szint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783567" y="1713231"/>
            <a:ext cx="32004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kormányrendeleti szint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129933" y="1721879"/>
            <a:ext cx="32766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miniszteri rendeleti szint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9523412" y="1721879"/>
            <a:ext cx="25146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nemzeti szabályok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03211" y="3118170"/>
            <a:ext cx="2338841" cy="221599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300" dirty="0"/>
              <a:t>2005. évi CLXXXIII. törvény módosító rendelkezései a vasúti közlekedésről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268966" y="6441560"/>
            <a:ext cx="2362200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kész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7" y="6457675"/>
            <a:ext cx="363982" cy="362224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2778650" y="2362200"/>
            <a:ext cx="3200400" cy="397031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050" dirty="0"/>
              <a:t>A vasúti építmények építésügyi hatósági engedélyezési eljárásainak részletes szabályairól szóló 289/2012. (X.11.) Korm. rendelet </a:t>
            </a:r>
            <a:r>
              <a:rPr lang="hu-HU" sz="1050" b="1" dirty="0"/>
              <a:t>módosítás</a:t>
            </a:r>
            <a:r>
              <a:rPr lang="hu-HU" sz="1050" dirty="0"/>
              <a:t>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050" dirty="0"/>
              <a:t>Az országos működési engedély alapján végzett vasúti személyszállítás részletes feltételeiről szóló 271/2009. (XII.1.) Korm. Rendelet </a:t>
            </a:r>
            <a:r>
              <a:rPr lang="hu-HU" sz="1050" b="1" dirty="0"/>
              <a:t>módosítás</a:t>
            </a:r>
            <a:r>
              <a:rPr lang="hu-HU" sz="1050" dirty="0"/>
              <a:t>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Kormány </a:t>
            </a:r>
            <a:r>
              <a:rPr lang="hu-HU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új,</a:t>
            </a:r>
            <a:r>
              <a:rPr lang="hu-H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390/2020. (VIII. 12.) Korm. rendelete a kockázatértékelést végző szervezetek kijelöléséről, valamint a kockázatértékelést végző szervezetek tevékenységének részletes szabályairól</a:t>
            </a: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Kormány </a:t>
            </a:r>
            <a:r>
              <a:rPr lang="hu-HU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új,</a:t>
            </a:r>
            <a:r>
              <a:rPr lang="hu-H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412/2020. (VIII. 30.) Korm. rendelete a vasúti járművek forgalomba hozatala, üzembehelyezése engedélyezéséről, időszakos és rendkívüli vizsgálatáról, hatósági járműnyilvántartásáról</a:t>
            </a: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Kormány </a:t>
            </a:r>
            <a:r>
              <a:rPr lang="hu-HU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új,</a:t>
            </a:r>
            <a:r>
              <a:rPr lang="hu-H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413/2020. (VIII. 30.) Korm. rendelete a vasúti rendszer kölcsönös átjárhatóságáról</a:t>
            </a: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Kormány </a:t>
            </a:r>
            <a:r>
              <a:rPr lang="hu-HU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új,</a:t>
            </a:r>
            <a:r>
              <a:rPr lang="hu-H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414/2020. (VIII. 30.) Korm. rendelete a vasúti közlekedés biztonságával összefüggő hatósági eljárásokról, valamint a vasúti közlekedési hatóság felügyeleti tevékenysége részletes szabályairól</a:t>
            </a: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115648" y="2476958"/>
            <a:ext cx="3256881" cy="380104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900" dirty="0"/>
              <a:t>A közlekedésért felelős miniszter szabályozási feladatkörébe tartozó forgalmazási követelmények tekintetében eljáró </a:t>
            </a:r>
            <a:r>
              <a:rPr lang="hu-HU" sz="900" dirty="0" err="1"/>
              <a:t>megfelelőségértékelő</a:t>
            </a:r>
            <a:r>
              <a:rPr lang="hu-HU" sz="900" dirty="0"/>
              <a:t> szervezetek kijelöléséről szóló 60/2011. (XI. 25.) NFM rendelet </a:t>
            </a:r>
            <a:r>
              <a:rPr lang="hu-HU" sz="900" b="1" dirty="0"/>
              <a:t>módosítás</a:t>
            </a:r>
            <a:r>
              <a:rPr lang="hu-HU" sz="900" dirty="0"/>
              <a:t>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900" dirty="0"/>
              <a:t>vasúti közlekedés biztonságával összefüggő munkakört betöltő munkavállalók szakmai képzésének és vizsgáztatásának, a vasúti vizsgaközpont és képzőszervezetek működésének, a képzési engedély kiadásának, továbbá a vasúti járművezetői gyakorlat szabályairól szóló 19/2011. (V.10.) NFM rendelet </a:t>
            </a:r>
            <a:r>
              <a:rPr lang="hu-HU" sz="900" b="1" dirty="0"/>
              <a:t>módosítás</a:t>
            </a:r>
            <a:r>
              <a:rPr lang="hu-HU" sz="900" dirty="0"/>
              <a:t>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900" dirty="0"/>
              <a:t>a vasúti járművezetői engedélyről és a vasúti járművezetői tanúsítványról szóló 22/2010. (XII.20.) NFM rendelet </a:t>
            </a:r>
            <a:r>
              <a:rPr lang="hu-HU" sz="900" b="1" dirty="0"/>
              <a:t>módosítása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900" dirty="0"/>
              <a:t>a súlyos vasúti balesetek, vasúti balesetek és a váratlan vasúti események szakmai vizsgálatának, valamint az üzembentartói vizsgálat részletes szabályairól szóló 24/2012. (V.8.) NFM rendelet </a:t>
            </a:r>
            <a:r>
              <a:rPr lang="hu-HU" sz="900" b="1" dirty="0"/>
              <a:t>módosítás</a:t>
            </a:r>
            <a:r>
              <a:rPr lang="hu-HU" sz="900" dirty="0"/>
              <a:t>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vasúti járművek karbantartási rendszeréről és a karbantartásáért felelős szervezetekről szóló 44/2020. (XI. 19.) </a:t>
            </a:r>
            <a:r>
              <a:rPr lang="hu-H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új</a:t>
            </a:r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ITM rendelet</a:t>
            </a:r>
            <a:endParaRPr lang="hu-H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Európai Unió Vasúti Ügynökségének engedélyezési eljárásába bevont vasúti közlekedési hatóság nemzeti óradíjának megállapításáról szóló 43/2020. (XI. 19.) </a:t>
            </a:r>
            <a:r>
              <a:rPr lang="hu-H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új</a:t>
            </a:r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ITM rendelet</a:t>
            </a:r>
            <a:endParaRPr lang="hu-HU" sz="9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900" dirty="0"/>
              <a:t>A Vasúti Műszaki Bizottságról szóló </a:t>
            </a:r>
            <a:r>
              <a:rPr lang="hu-HU" sz="900" b="1" dirty="0"/>
              <a:t>új ITM rendelet</a:t>
            </a:r>
            <a:r>
              <a:rPr lang="hu-HU" sz="900" dirty="0"/>
              <a:t>, kihirdetés alatt</a:t>
            </a:r>
            <a:endParaRPr lang="hu-HU" sz="9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817812" y="6441560"/>
            <a:ext cx="6569002" cy="40011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kész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9526767" y="3811753"/>
            <a:ext cx="2514600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vasúti műszaki előírások kidolgozása és bejelentése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9543595" y="6450567"/>
            <a:ext cx="2514600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800" dirty="0" err="1"/>
              <a:t>notifikáció</a:t>
            </a:r>
            <a:r>
              <a:rPr lang="hu-HU" sz="1800" dirty="0"/>
              <a:t> alatt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C0FFE12C-B02F-D842-B9DD-6FAF6AD96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6475202"/>
            <a:ext cx="363982" cy="362224"/>
          </a:xfrm>
          <a:prstGeom prst="rect">
            <a:avLst/>
          </a:prstGeom>
        </p:spPr>
      </p:pic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A47B92C7-F46E-FA48-85D9-04CBBF0B91EA}"/>
              </a:ext>
            </a:extLst>
          </p:cNvPr>
          <p:cNvGrpSpPr/>
          <p:nvPr/>
        </p:nvGrpSpPr>
        <p:grpSpPr>
          <a:xfrm>
            <a:off x="8335573" y="111883"/>
            <a:ext cx="1446435" cy="1446435"/>
            <a:chOff x="2859706" y="89251"/>
            <a:chExt cx="1446435" cy="1446435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625F2601-A968-7C44-90C9-E874B5F24C42}"/>
                </a:ext>
              </a:extLst>
            </p:cNvPr>
            <p:cNvSpPr/>
            <p:nvPr/>
          </p:nvSpPr>
          <p:spPr>
            <a:xfrm>
              <a:off x="2859706" y="89251"/>
              <a:ext cx="1446435" cy="144643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lipszis 4">
              <a:extLst>
                <a:ext uri="{FF2B5EF4-FFF2-40B4-BE49-F238E27FC236}">
                  <a16:creationId xmlns:a16="http://schemas.microsoft.com/office/drawing/2014/main" id="{C546B8D6-3867-1944-8C3E-31CD0E83352C}"/>
                </a:ext>
              </a:extLst>
            </p:cNvPr>
            <p:cNvSpPr txBox="1"/>
            <p:nvPr/>
          </p:nvSpPr>
          <p:spPr>
            <a:xfrm>
              <a:off x="3071532" y="301077"/>
              <a:ext cx="1022783" cy="1022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200" kern="1200" dirty="0"/>
                <a:t>A jogszabályi csomag elkészítése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287076"/>
      </p:ext>
    </p:extLst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87E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b201be-2e86-4cb7-94af-43aab688473c">
      <UserInfo>
        <DisplayName>Fieder Ildikó</DisplayName>
        <AccountId>738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847AF09E9FA324E92FB46100835C5AD" ma:contentTypeVersion="1" ma:contentTypeDescription="Új dokumentum létrehozása." ma:contentTypeScope="" ma:versionID="3ba7e64838e5744a1a9076edfef145a7">
  <xsd:schema xmlns:xsd="http://www.w3.org/2001/XMLSchema" xmlns:xs="http://www.w3.org/2001/XMLSchema" xmlns:p="http://schemas.microsoft.com/office/2006/metadata/properties" xmlns:ns2="11b201be-2e86-4cb7-94af-43aab688473c" targetNamespace="http://schemas.microsoft.com/office/2006/metadata/properties" ma:root="true" ma:fieldsID="5d7425e540b0446d7fe5132abbb78d33" ns2:_="">
    <xsd:import namespace="11b201be-2e86-4cb7-94af-43aab688473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201be-2e86-4cb7-94af-43aab68847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E3E768-0084-4FA5-A87D-F5FC3590E98D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11b201be-2e86-4cb7-94af-43aab688473c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D100FF8-510B-47F7-8859-96FD42E5F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b201be-2e86-4cb7-94af-43aab6884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881B59-A13B-41A6-9FF3-E1D46A2B39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10586</TotalTime>
  <Words>1832</Words>
  <Application>Microsoft Macintosh PowerPoint</Application>
  <PresentationFormat>Egyéni</PresentationFormat>
  <Paragraphs>242</Paragraphs>
  <Slides>13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Elkészültek és a Bizottság részére megküldésre kerültek a 4-es vasúti csomaggal összefüggő Nemzeti Végrehajtási Tervek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kkohalmi</dc:creator>
  <cp:lastModifiedBy>Microsoft Office User</cp:lastModifiedBy>
  <cp:revision>1760</cp:revision>
  <cp:lastPrinted>2020-01-08T14:00:43Z</cp:lastPrinted>
  <dcterms:created xsi:type="dcterms:W3CDTF">2018-10-27T13:34:57Z</dcterms:created>
  <dcterms:modified xsi:type="dcterms:W3CDTF">2020-12-06T18:56:54Z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0x010100E847AF09E9FA324E92FB46100835C5AD</vt:lpwstr>
  </property>
</Properties>
</file>